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43"/>
  </p:notesMasterIdLst>
  <p:sldIdLst>
    <p:sldId id="410" r:id="rId5"/>
    <p:sldId id="294" r:id="rId6"/>
    <p:sldId id="413" r:id="rId7"/>
    <p:sldId id="411" r:id="rId8"/>
    <p:sldId id="417" r:id="rId9"/>
    <p:sldId id="341" r:id="rId10"/>
    <p:sldId id="365" r:id="rId11"/>
    <p:sldId id="384" r:id="rId12"/>
    <p:sldId id="412" r:id="rId13"/>
    <p:sldId id="332" r:id="rId14"/>
    <p:sldId id="414" r:id="rId15"/>
    <p:sldId id="437" r:id="rId16"/>
    <p:sldId id="424" r:id="rId17"/>
    <p:sldId id="433" r:id="rId18"/>
    <p:sldId id="434" r:id="rId19"/>
    <p:sldId id="435" r:id="rId20"/>
    <p:sldId id="436" r:id="rId21"/>
    <p:sldId id="432" r:id="rId22"/>
    <p:sldId id="333" r:id="rId23"/>
    <p:sldId id="402" r:id="rId24"/>
    <p:sldId id="399" r:id="rId25"/>
    <p:sldId id="403" r:id="rId26"/>
    <p:sldId id="371" r:id="rId27"/>
    <p:sldId id="375" r:id="rId28"/>
    <p:sldId id="372" r:id="rId29"/>
    <p:sldId id="330" r:id="rId30"/>
    <p:sldId id="355" r:id="rId31"/>
    <p:sldId id="405" r:id="rId32"/>
    <p:sldId id="392" r:id="rId33"/>
    <p:sldId id="393" r:id="rId34"/>
    <p:sldId id="394" r:id="rId35"/>
    <p:sldId id="395" r:id="rId36"/>
    <p:sldId id="409" r:id="rId37"/>
    <p:sldId id="418" r:id="rId38"/>
    <p:sldId id="422" r:id="rId39"/>
    <p:sldId id="423" r:id="rId40"/>
    <p:sldId id="421" r:id="rId41"/>
    <p:sldId id="431" r:id="rId4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30B"/>
    <a:srgbClr val="2B8B0C"/>
    <a:srgbClr val="368056"/>
    <a:srgbClr val="F83510"/>
    <a:srgbClr val="F83C32"/>
    <a:srgbClr val="008881"/>
    <a:srgbClr val="00A79D"/>
    <a:srgbClr val="00786E"/>
    <a:srgbClr val="17232A"/>
    <a:srgbClr val="155A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82" autoAdjust="0"/>
    <p:restoredTop sz="85629" autoAdjust="0"/>
  </p:normalViewPr>
  <p:slideViewPr>
    <p:cSldViewPr snapToGrid="0" snapToObjects="1">
      <p:cViewPr varScale="1">
        <p:scale>
          <a:sx n="170" d="100"/>
          <a:sy n="170" d="100"/>
        </p:scale>
        <p:origin x="-248" y="-104"/>
      </p:cViewPr>
      <p:guideLst>
        <p:guide orient="horz" pos="698"/>
        <p:guide orient="horz" pos="1765"/>
        <p:guide orient="horz" pos="2024"/>
        <p:guide pos="2880"/>
        <p:guide pos="594"/>
        <p:guide pos="5472"/>
        <p:guide pos="1158"/>
        <p:guide pos="4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8" d="100"/>
        <a:sy n="188" d="100"/>
      </p:scale>
      <p:origin x="0" y="112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phumphrey:Documents:Boot%20Download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spPr>
            <a:solidFill>
              <a:srgbClr val="00AE8A"/>
            </a:solidFill>
          </c:spPr>
          <c:invertIfNegative val="0"/>
          <c:cat>
            <c:numRef>
              <c:f>Sheet1!$A$3:$A$15</c:f>
              <c:numCache>
                <c:formatCode>mmm\-yy</c:formatCode>
                <c:ptCount val="13"/>
                <c:pt idx="0">
                  <c:v>42064.0</c:v>
                </c:pt>
                <c:pt idx="1">
                  <c:v>42109.0</c:v>
                </c:pt>
                <c:pt idx="2">
                  <c:v>42139.0</c:v>
                </c:pt>
                <c:pt idx="3">
                  <c:v>42170.0</c:v>
                </c:pt>
                <c:pt idx="4">
                  <c:v>42200.0</c:v>
                </c:pt>
                <c:pt idx="5">
                  <c:v>42231.0</c:v>
                </c:pt>
                <c:pt idx="6">
                  <c:v>42262.0</c:v>
                </c:pt>
                <c:pt idx="7">
                  <c:v>42292.0</c:v>
                </c:pt>
                <c:pt idx="8">
                  <c:v>42323.0</c:v>
                </c:pt>
                <c:pt idx="9">
                  <c:v>42353.0</c:v>
                </c:pt>
                <c:pt idx="10">
                  <c:v>42370.0</c:v>
                </c:pt>
                <c:pt idx="11">
                  <c:v>42401.0</c:v>
                </c:pt>
                <c:pt idx="12">
                  <c:v>42445.0</c:v>
                </c:pt>
              </c:numCache>
            </c:numRef>
          </c:cat>
          <c:val>
            <c:numRef>
              <c:f>Sheet1!$B$3:$B$15</c:f>
              <c:numCache>
                <c:formatCode>#,##0</c:formatCode>
                <c:ptCount val="13"/>
                <c:pt idx="0">
                  <c:v>1.079351E6</c:v>
                </c:pt>
                <c:pt idx="1">
                  <c:v>1.311867E6</c:v>
                </c:pt>
                <c:pt idx="2">
                  <c:v>1.186547E6</c:v>
                </c:pt>
                <c:pt idx="3">
                  <c:v>1.474316E6</c:v>
                </c:pt>
                <c:pt idx="4">
                  <c:v>1.655895E6</c:v>
                </c:pt>
                <c:pt idx="5">
                  <c:v>1.542452E6</c:v>
                </c:pt>
                <c:pt idx="6">
                  <c:v>1.643563E6</c:v>
                </c:pt>
                <c:pt idx="7">
                  <c:v>1.793745E6</c:v>
                </c:pt>
                <c:pt idx="8">
                  <c:v>1.832588E6</c:v>
                </c:pt>
                <c:pt idx="9">
                  <c:v>2.254349E6</c:v>
                </c:pt>
                <c:pt idx="10">
                  <c:v>2.537203E6</c:v>
                </c:pt>
                <c:pt idx="11">
                  <c:v>3.055816E6</c:v>
                </c:pt>
                <c:pt idx="12">
                  <c:v>3.661254E6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085506472"/>
        <c:axId val="-2085503400"/>
        <c:axId val="0"/>
      </c:bar3DChart>
      <c:catAx>
        <c:axId val="-2085506472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-2085503400"/>
        <c:crosses val="autoZero"/>
        <c:auto val="0"/>
        <c:lblAlgn val="ctr"/>
        <c:lblOffset val="100"/>
        <c:noMultiLvlLbl val="0"/>
      </c:catAx>
      <c:valAx>
        <c:axId val="-2085503400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crossAx val="-208550647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F068FC-ACE3-F347-BC0E-8CC0DDAF0F82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68BA80-C4EF-2141-AAF1-449B39DB3F7E}" type="asst">
      <dgm:prSet phldrT="[Text]"/>
      <dgm:spPr/>
      <dgm:t>
        <a:bodyPr/>
        <a:lstStyle/>
        <a:p>
          <a:r>
            <a:rPr lang="en-US" dirty="0" smtClean="0">
              <a:latin typeface="Courier"/>
              <a:cs typeface="Courier"/>
            </a:rPr>
            <a:t>spring-boot-starter-web</a:t>
          </a:r>
          <a:endParaRPr lang="en-US" dirty="0">
            <a:latin typeface="Courier"/>
            <a:cs typeface="Courier"/>
          </a:endParaRPr>
        </a:p>
      </dgm:t>
    </dgm:pt>
    <dgm:pt modelId="{21758184-EEF3-C349-9B86-F0163D77712B}" type="parTrans" cxnId="{5105F5F7-C1A4-084B-8D3D-7D08A131E88E}">
      <dgm:prSet/>
      <dgm:spPr/>
      <dgm:t>
        <a:bodyPr/>
        <a:lstStyle/>
        <a:p>
          <a:endParaRPr lang="en-US"/>
        </a:p>
      </dgm:t>
    </dgm:pt>
    <dgm:pt modelId="{DBDDE7ED-47AF-5942-B16B-1F0FFCB02B04}" type="sibTrans" cxnId="{5105F5F7-C1A4-084B-8D3D-7D08A131E88E}">
      <dgm:prSet/>
      <dgm:spPr/>
      <dgm:t>
        <a:bodyPr/>
        <a:lstStyle/>
        <a:p>
          <a:endParaRPr lang="en-US"/>
        </a:p>
      </dgm:t>
    </dgm:pt>
    <dgm:pt modelId="{5582925C-AB2C-4F44-8438-6593FB492669}">
      <dgm:prSet phldrT="[Text]"/>
      <dgm:spPr/>
      <dgm:t>
        <a:bodyPr/>
        <a:lstStyle/>
        <a:p>
          <a:r>
            <a:rPr lang="en-US" dirty="0" smtClean="0">
              <a:latin typeface="Courier"/>
              <a:cs typeface="Courier"/>
            </a:rPr>
            <a:t>spring-web</a:t>
          </a:r>
          <a:endParaRPr lang="en-US" dirty="0">
            <a:latin typeface="Courier"/>
            <a:cs typeface="Courier"/>
          </a:endParaRPr>
        </a:p>
      </dgm:t>
    </dgm:pt>
    <dgm:pt modelId="{B475D1D4-6106-2D49-B91B-2E9F08C0382F}" type="parTrans" cxnId="{705DB61F-1A1D-3048-AB88-285F79BCAC61}">
      <dgm:prSet/>
      <dgm:spPr/>
      <dgm:t>
        <a:bodyPr/>
        <a:lstStyle/>
        <a:p>
          <a:endParaRPr lang="en-US"/>
        </a:p>
      </dgm:t>
    </dgm:pt>
    <dgm:pt modelId="{EC6FAD9F-D862-9343-A147-3F82AD258006}" type="sibTrans" cxnId="{705DB61F-1A1D-3048-AB88-285F79BCAC61}">
      <dgm:prSet/>
      <dgm:spPr/>
      <dgm:t>
        <a:bodyPr/>
        <a:lstStyle/>
        <a:p>
          <a:endParaRPr lang="en-US"/>
        </a:p>
      </dgm:t>
    </dgm:pt>
    <dgm:pt modelId="{ABA8F058-B2C6-6A4D-9878-CC8CB2891572}">
      <dgm:prSet phldrT="[Text]"/>
      <dgm:spPr/>
      <dgm:t>
        <a:bodyPr/>
        <a:lstStyle/>
        <a:p>
          <a:r>
            <a:rPr lang="en-US" dirty="0" smtClean="0">
              <a:latin typeface="Courier"/>
              <a:cs typeface="Courier"/>
            </a:rPr>
            <a:t>spring-boot-starter-tomcat</a:t>
          </a:r>
          <a:endParaRPr lang="en-US" dirty="0">
            <a:latin typeface="Courier"/>
            <a:cs typeface="Courier"/>
          </a:endParaRPr>
        </a:p>
      </dgm:t>
    </dgm:pt>
    <dgm:pt modelId="{3F90881F-0A91-F24C-B0CB-0D74544425AA}" type="parTrans" cxnId="{421AB8C0-E66D-2F46-B45B-0C0051122DBE}">
      <dgm:prSet/>
      <dgm:spPr/>
      <dgm:t>
        <a:bodyPr/>
        <a:lstStyle/>
        <a:p>
          <a:endParaRPr lang="en-US"/>
        </a:p>
      </dgm:t>
    </dgm:pt>
    <dgm:pt modelId="{982DF289-41FF-4A4A-B91A-BE7CD2C7F70F}" type="sibTrans" cxnId="{421AB8C0-E66D-2F46-B45B-0C0051122DBE}">
      <dgm:prSet/>
      <dgm:spPr/>
      <dgm:t>
        <a:bodyPr/>
        <a:lstStyle/>
        <a:p>
          <a:endParaRPr lang="en-US"/>
        </a:p>
      </dgm:t>
    </dgm:pt>
    <dgm:pt modelId="{8E92EF53-0DAF-6142-823A-F0720ADB4033}">
      <dgm:prSet phldrT="[Text]"/>
      <dgm:spPr/>
      <dgm:t>
        <a:bodyPr/>
        <a:lstStyle/>
        <a:p>
          <a:r>
            <a:rPr lang="en-US" dirty="0" smtClean="0">
              <a:latin typeface="Courier"/>
              <a:cs typeface="Courier"/>
            </a:rPr>
            <a:t>spring-boot-starter-validation</a:t>
          </a:r>
          <a:endParaRPr lang="en-US" dirty="0">
            <a:latin typeface="Courier"/>
            <a:cs typeface="Courier"/>
          </a:endParaRPr>
        </a:p>
      </dgm:t>
    </dgm:pt>
    <dgm:pt modelId="{AD3D6DCE-C26B-934E-B163-92E5F230693B}" type="parTrans" cxnId="{04E127F4-D9FD-7A4B-B833-0784850A496D}">
      <dgm:prSet/>
      <dgm:spPr/>
      <dgm:t>
        <a:bodyPr/>
        <a:lstStyle/>
        <a:p>
          <a:endParaRPr lang="en-US"/>
        </a:p>
      </dgm:t>
    </dgm:pt>
    <dgm:pt modelId="{41961600-F548-B14D-AA47-1AD9965EFFA7}" type="sibTrans" cxnId="{04E127F4-D9FD-7A4B-B833-0784850A496D}">
      <dgm:prSet/>
      <dgm:spPr/>
      <dgm:t>
        <a:bodyPr/>
        <a:lstStyle/>
        <a:p>
          <a:endParaRPr lang="en-US"/>
        </a:p>
      </dgm:t>
    </dgm:pt>
    <dgm:pt modelId="{50FEB76C-F545-184C-96C1-D76CF194A935}">
      <dgm:prSet phldrT="[Text]"/>
      <dgm:spPr/>
      <dgm:t>
        <a:bodyPr/>
        <a:lstStyle/>
        <a:p>
          <a:r>
            <a:rPr lang="en-US" dirty="0" smtClean="0">
              <a:latin typeface="Courier"/>
              <a:cs typeface="Courier"/>
            </a:rPr>
            <a:t>spring-</a:t>
          </a:r>
          <a:r>
            <a:rPr lang="en-US" dirty="0" err="1" smtClean="0">
              <a:latin typeface="Courier"/>
              <a:cs typeface="Courier"/>
            </a:rPr>
            <a:t>webmvc</a:t>
          </a:r>
          <a:endParaRPr lang="en-US" dirty="0">
            <a:latin typeface="Courier"/>
            <a:cs typeface="Courier"/>
          </a:endParaRPr>
        </a:p>
      </dgm:t>
    </dgm:pt>
    <dgm:pt modelId="{BE53DA70-68D9-A448-9293-8D297B79D297}" type="parTrans" cxnId="{3FD88795-DD7B-3648-9584-089FB977BA70}">
      <dgm:prSet/>
      <dgm:spPr/>
      <dgm:t>
        <a:bodyPr/>
        <a:lstStyle/>
        <a:p>
          <a:endParaRPr lang="en-US"/>
        </a:p>
      </dgm:t>
    </dgm:pt>
    <dgm:pt modelId="{D93BDF58-8D15-674F-A5B4-4220EE87E118}" type="sibTrans" cxnId="{3FD88795-DD7B-3648-9584-089FB977BA70}">
      <dgm:prSet/>
      <dgm:spPr/>
      <dgm:t>
        <a:bodyPr/>
        <a:lstStyle/>
        <a:p>
          <a:endParaRPr lang="en-US"/>
        </a:p>
      </dgm:t>
    </dgm:pt>
    <dgm:pt modelId="{6A413C6E-B137-A148-B8AA-26FC9F894AA5}">
      <dgm:prSet phldrT="[Text]"/>
      <dgm:spPr/>
      <dgm:t>
        <a:bodyPr/>
        <a:lstStyle/>
        <a:p>
          <a:r>
            <a:rPr lang="en-US" dirty="0" err="1" smtClean="0">
              <a:latin typeface="Courier"/>
              <a:cs typeface="Courier"/>
            </a:rPr>
            <a:t>jackson-databind</a:t>
          </a:r>
          <a:endParaRPr lang="en-US" dirty="0">
            <a:latin typeface="Courier"/>
            <a:cs typeface="Courier"/>
          </a:endParaRPr>
        </a:p>
      </dgm:t>
    </dgm:pt>
    <dgm:pt modelId="{27702088-3299-C341-BC4B-B83DFE735C79}" type="parTrans" cxnId="{96AE3213-EC2D-6143-AE1B-B6B3E42027AF}">
      <dgm:prSet/>
      <dgm:spPr/>
      <dgm:t>
        <a:bodyPr/>
        <a:lstStyle/>
        <a:p>
          <a:endParaRPr lang="en-US"/>
        </a:p>
      </dgm:t>
    </dgm:pt>
    <dgm:pt modelId="{5C974F7C-5310-DF42-AA47-220C51E70804}" type="sibTrans" cxnId="{96AE3213-EC2D-6143-AE1B-B6B3E42027AF}">
      <dgm:prSet/>
      <dgm:spPr/>
      <dgm:t>
        <a:bodyPr/>
        <a:lstStyle/>
        <a:p>
          <a:endParaRPr lang="en-US"/>
        </a:p>
      </dgm:t>
    </dgm:pt>
    <dgm:pt modelId="{6D310B88-D705-8B4F-97EF-E8DF031F4C85}" type="pres">
      <dgm:prSet presAssocID="{0FF068FC-ACE3-F347-BC0E-8CC0DDAF0F8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A04BA6C-ECC7-C64C-9E18-27F1305CFFB0}" type="pres">
      <dgm:prSet presAssocID="{DD68BA80-C4EF-2141-AAF1-449B39DB3F7E}" presName="hierRoot1" presStyleCnt="0">
        <dgm:presLayoutVars>
          <dgm:hierBranch val="init"/>
        </dgm:presLayoutVars>
      </dgm:prSet>
      <dgm:spPr/>
    </dgm:pt>
    <dgm:pt modelId="{8597F5C7-FCF3-4C46-A8D8-55E72E892408}" type="pres">
      <dgm:prSet presAssocID="{DD68BA80-C4EF-2141-AAF1-449B39DB3F7E}" presName="rootComposite1" presStyleCnt="0"/>
      <dgm:spPr/>
    </dgm:pt>
    <dgm:pt modelId="{0921ECC6-BDCB-F84A-81F4-D4FE71BEFF07}" type="pres">
      <dgm:prSet presAssocID="{DD68BA80-C4EF-2141-AAF1-449B39DB3F7E}" presName="rootText1" presStyleLbl="node0" presStyleIdx="0" presStyleCnt="1" custScaleX="2363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82ABB4-C786-484C-A9EC-F00B386CC989}" type="pres">
      <dgm:prSet presAssocID="{DD68BA80-C4EF-2141-AAF1-449B39DB3F7E}" presName="rootConnector1" presStyleLbl="asst0" presStyleIdx="0" presStyleCnt="0"/>
      <dgm:spPr/>
      <dgm:t>
        <a:bodyPr/>
        <a:lstStyle/>
        <a:p>
          <a:endParaRPr lang="en-US"/>
        </a:p>
      </dgm:t>
    </dgm:pt>
    <dgm:pt modelId="{F34A1FC0-BC59-E343-A55A-9856E54B3911}" type="pres">
      <dgm:prSet presAssocID="{DD68BA80-C4EF-2141-AAF1-449B39DB3F7E}" presName="hierChild2" presStyleCnt="0"/>
      <dgm:spPr/>
    </dgm:pt>
    <dgm:pt modelId="{16FFACAF-8B31-CB45-A5C1-E48575539F7F}" type="pres">
      <dgm:prSet presAssocID="{B475D1D4-6106-2D49-B91B-2E9F08C0382F}" presName="Name37" presStyleLbl="parChTrans1D2" presStyleIdx="0" presStyleCnt="5"/>
      <dgm:spPr/>
      <dgm:t>
        <a:bodyPr/>
        <a:lstStyle/>
        <a:p>
          <a:endParaRPr lang="en-US"/>
        </a:p>
      </dgm:t>
    </dgm:pt>
    <dgm:pt modelId="{A9753DD4-F2D2-274C-AA4A-190F5728A5F9}" type="pres">
      <dgm:prSet presAssocID="{5582925C-AB2C-4F44-8438-6593FB492669}" presName="hierRoot2" presStyleCnt="0">
        <dgm:presLayoutVars>
          <dgm:hierBranch val="init"/>
        </dgm:presLayoutVars>
      </dgm:prSet>
      <dgm:spPr/>
    </dgm:pt>
    <dgm:pt modelId="{6E2E2654-0945-234B-93B6-1AEB022D4313}" type="pres">
      <dgm:prSet presAssocID="{5582925C-AB2C-4F44-8438-6593FB492669}" presName="rootComposite" presStyleCnt="0"/>
      <dgm:spPr/>
    </dgm:pt>
    <dgm:pt modelId="{5DC01642-2922-9B4F-8520-9653C6EE6C5C}" type="pres">
      <dgm:prSet presAssocID="{5582925C-AB2C-4F44-8438-6593FB492669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285E70-785B-784E-89D9-BC3FEF46646A}" type="pres">
      <dgm:prSet presAssocID="{5582925C-AB2C-4F44-8438-6593FB492669}" presName="rootConnector" presStyleLbl="node2" presStyleIdx="0" presStyleCnt="5"/>
      <dgm:spPr/>
      <dgm:t>
        <a:bodyPr/>
        <a:lstStyle/>
        <a:p>
          <a:endParaRPr lang="en-US"/>
        </a:p>
      </dgm:t>
    </dgm:pt>
    <dgm:pt modelId="{8E545872-DD13-E24D-924E-84F34DA1E395}" type="pres">
      <dgm:prSet presAssocID="{5582925C-AB2C-4F44-8438-6593FB492669}" presName="hierChild4" presStyleCnt="0"/>
      <dgm:spPr/>
    </dgm:pt>
    <dgm:pt modelId="{A0B8B6AE-455E-0C43-B93A-3567BF2B8B05}" type="pres">
      <dgm:prSet presAssocID="{5582925C-AB2C-4F44-8438-6593FB492669}" presName="hierChild5" presStyleCnt="0"/>
      <dgm:spPr/>
    </dgm:pt>
    <dgm:pt modelId="{3D93B07A-CF44-9E45-ADDC-0972FCEB4CCA}" type="pres">
      <dgm:prSet presAssocID="{3F90881F-0A91-F24C-B0CB-0D74544425AA}" presName="Name37" presStyleLbl="parChTrans1D2" presStyleIdx="1" presStyleCnt="5"/>
      <dgm:spPr/>
      <dgm:t>
        <a:bodyPr/>
        <a:lstStyle/>
        <a:p>
          <a:endParaRPr lang="en-US"/>
        </a:p>
      </dgm:t>
    </dgm:pt>
    <dgm:pt modelId="{7B65ACF8-72B8-464C-B46E-E65B9F8C1C29}" type="pres">
      <dgm:prSet presAssocID="{ABA8F058-B2C6-6A4D-9878-CC8CB2891572}" presName="hierRoot2" presStyleCnt="0">
        <dgm:presLayoutVars>
          <dgm:hierBranch val="init"/>
        </dgm:presLayoutVars>
      </dgm:prSet>
      <dgm:spPr/>
    </dgm:pt>
    <dgm:pt modelId="{9476FC0C-EEA3-1541-A74A-2D638C0D91C4}" type="pres">
      <dgm:prSet presAssocID="{ABA8F058-B2C6-6A4D-9878-CC8CB2891572}" presName="rootComposite" presStyleCnt="0"/>
      <dgm:spPr/>
    </dgm:pt>
    <dgm:pt modelId="{1CED2990-24F4-8A42-A5B3-52664706AC4A}" type="pres">
      <dgm:prSet presAssocID="{ABA8F058-B2C6-6A4D-9878-CC8CB2891572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6D940C-6E2A-3046-8F31-93AE93B00377}" type="pres">
      <dgm:prSet presAssocID="{ABA8F058-B2C6-6A4D-9878-CC8CB2891572}" presName="rootConnector" presStyleLbl="node2" presStyleIdx="1" presStyleCnt="5"/>
      <dgm:spPr/>
      <dgm:t>
        <a:bodyPr/>
        <a:lstStyle/>
        <a:p>
          <a:endParaRPr lang="en-US"/>
        </a:p>
      </dgm:t>
    </dgm:pt>
    <dgm:pt modelId="{FC38B7C0-9CAC-4141-84A2-367EADE528AD}" type="pres">
      <dgm:prSet presAssocID="{ABA8F058-B2C6-6A4D-9878-CC8CB2891572}" presName="hierChild4" presStyleCnt="0"/>
      <dgm:spPr/>
    </dgm:pt>
    <dgm:pt modelId="{468083AB-E7D5-C54A-A89D-CACD8CA89A0D}" type="pres">
      <dgm:prSet presAssocID="{ABA8F058-B2C6-6A4D-9878-CC8CB2891572}" presName="hierChild5" presStyleCnt="0"/>
      <dgm:spPr/>
    </dgm:pt>
    <dgm:pt modelId="{621E7FD7-D0AB-BA40-AFBC-0A5E20A67361}" type="pres">
      <dgm:prSet presAssocID="{AD3D6DCE-C26B-934E-B163-92E5F230693B}" presName="Name37" presStyleLbl="parChTrans1D2" presStyleIdx="2" presStyleCnt="5"/>
      <dgm:spPr/>
      <dgm:t>
        <a:bodyPr/>
        <a:lstStyle/>
        <a:p>
          <a:endParaRPr lang="en-US"/>
        </a:p>
      </dgm:t>
    </dgm:pt>
    <dgm:pt modelId="{CBF4FD0E-934B-AE45-BF90-25A29281EE65}" type="pres">
      <dgm:prSet presAssocID="{8E92EF53-0DAF-6142-823A-F0720ADB4033}" presName="hierRoot2" presStyleCnt="0">
        <dgm:presLayoutVars>
          <dgm:hierBranch val="init"/>
        </dgm:presLayoutVars>
      </dgm:prSet>
      <dgm:spPr/>
    </dgm:pt>
    <dgm:pt modelId="{0B17C381-B647-3442-95BD-F4019255BB8A}" type="pres">
      <dgm:prSet presAssocID="{8E92EF53-0DAF-6142-823A-F0720ADB4033}" presName="rootComposite" presStyleCnt="0"/>
      <dgm:spPr/>
    </dgm:pt>
    <dgm:pt modelId="{4BD98E4D-C94A-7F49-A700-CC904AB1B00C}" type="pres">
      <dgm:prSet presAssocID="{8E92EF53-0DAF-6142-823A-F0720ADB4033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A231AA-B631-6147-B483-B60DCE880A7A}" type="pres">
      <dgm:prSet presAssocID="{8E92EF53-0DAF-6142-823A-F0720ADB4033}" presName="rootConnector" presStyleLbl="node2" presStyleIdx="2" presStyleCnt="5"/>
      <dgm:spPr/>
      <dgm:t>
        <a:bodyPr/>
        <a:lstStyle/>
        <a:p>
          <a:endParaRPr lang="en-US"/>
        </a:p>
      </dgm:t>
    </dgm:pt>
    <dgm:pt modelId="{303BC818-EBAB-8140-AD8D-C8AE92D1E8B1}" type="pres">
      <dgm:prSet presAssocID="{8E92EF53-0DAF-6142-823A-F0720ADB4033}" presName="hierChild4" presStyleCnt="0"/>
      <dgm:spPr/>
    </dgm:pt>
    <dgm:pt modelId="{F3F7DCA8-F997-C14E-9C69-DF5F600C0FD7}" type="pres">
      <dgm:prSet presAssocID="{8E92EF53-0DAF-6142-823A-F0720ADB4033}" presName="hierChild5" presStyleCnt="0"/>
      <dgm:spPr/>
    </dgm:pt>
    <dgm:pt modelId="{43229766-949C-074A-A3F7-F392D2E0B16F}" type="pres">
      <dgm:prSet presAssocID="{BE53DA70-68D9-A448-9293-8D297B79D297}" presName="Name37" presStyleLbl="parChTrans1D2" presStyleIdx="3" presStyleCnt="5"/>
      <dgm:spPr/>
      <dgm:t>
        <a:bodyPr/>
        <a:lstStyle/>
        <a:p>
          <a:endParaRPr lang="en-US"/>
        </a:p>
      </dgm:t>
    </dgm:pt>
    <dgm:pt modelId="{4BEBF371-DFA1-1B4A-BC4C-F20E3A9FDF8E}" type="pres">
      <dgm:prSet presAssocID="{50FEB76C-F545-184C-96C1-D76CF194A935}" presName="hierRoot2" presStyleCnt="0">
        <dgm:presLayoutVars>
          <dgm:hierBranch val="init"/>
        </dgm:presLayoutVars>
      </dgm:prSet>
      <dgm:spPr/>
    </dgm:pt>
    <dgm:pt modelId="{7E87E4CD-654E-7C4F-B5CC-90461A4B9CFC}" type="pres">
      <dgm:prSet presAssocID="{50FEB76C-F545-184C-96C1-D76CF194A935}" presName="rootComposite" presStyleCnt="0"/>
      <dgm:spPr/>
    </dgm:pt>
    <dgm:pt modelId="{2FB49896-5623-4B4F-9CF3-EF3A7E7A0D9B}" type="pres">
      <dgm:prSet presAssocID="{50FEB76C-F545-184C-96C1-D76CF194A935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A36755-02C0-8242-92D8-1CA9808DFC64}" type="pres">
      <dgm:prSet presAssocID="{50FEB76C-F545-184C-96C1-D76CF194A935}" presName="rootConnector" presStyleLbl="node2" presStyleIdx="3" presStyleCnt="5"/>
      <dgm:spPr/>
      <dgm:t>
        <a:bodyPr/>
        <a:lstStyle/>
        <a:p>
          <a:endParaRPr lang="en-US"/>
        </a:p>
      </dgm:t>
    </dgm:pt>
    <dgm:pt modelId="{42E88719-3963-0B4D-92ED-B61C4A4414E6}" type="pres">
      <dgm:prSet presAssocID="{50FEB76C-F545-184C-96C1-D76CF194A935}" presName="hierChild4" presStyleCnt="0"/>
      <dgm:spPr/>
    </dgm:pt>
    <dgm:pt modelId="{7800733A-D913-2442-BF71-6B2680FA58DA}" type="pres">
      <dgm:prSet presAssocID="{50FEB76C-F545-184C-96C1-D76CF194A935}" presName="hierChild5" presStyleCnt="0"/>
      <dgm:spPr/>
    </dgm:pt>
    <dgm:pt modelId="{C23D5181-6F0D-E547-B492-AE0514EF089C}" type="pres">
      <dgm:prSet presAssocID="{27702088-3299-C341-BC4B-B83DFE735C79}" presName="Name37" presStyleLbl="parChTrans1D2" presStyleIdx="4" presStyleCnt="5"/>
      <dgm:spPr/>
      <dgm:t>
        <a:bodyPr/>
        <a:lstStyle/>
        <a:p>
          <a:endParaRPr lang="en-US"/>
        </a:p>
      </dgm:t>
    </dgm:pt>
    <dgm:pt modelId="{E9ECFE35-A5B1-284F-8533-FB6C23B68B35}" type="pres">
      <dgm:prSet presAssocID="{6A413C6E-B137-A148-B8AA-26FC9F894AA5}" presName="hierRoot2" presStyleCnt="0">
        <dgm:presLayoutVars>
          <dgm:hierBranch val="init"/>
        </dgm:presLayoutVars>
      </dgm:prSet>
      <dgm:spPr/>
    </dgm:pt>
    <dgm:pt modelId="{4DA4BC1D-A962-9E4B-BF32-F075B4E032D1}" type="pres">
      <dgm:prSet presAssocID="{6A413C6E-B137-A148-B8AA-26FC9F894AA5}" presName="rootComposite" presStyleCnt="0"/>
      <dgm:spPr/>
    </dgm:pt>
    <dgm:pt modelId="{379C06E6-79B2-2A40-836B-D907152ED6DC}" type="pres">
      <dgm:prSet presAssocID="{6A413C6E-B137-A148-B8AA-26FC9F894AA5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446DD7-F6DA-1549-9E06-2510D4CDCE53}" type="pres">
      <dgm:prSet presAssocID="{6A413C6E-B137-A148-B8AA-26FC9F894AA5}" presName="rootConnector" presStyleLbl="node2" presStyleIdx="4" presStyleCnt="5"/>
      <dgm:spPr/>
      <dgm:t>
        <a:bodyPr/>
        <a:lstStyle/>
        <a:p>
          <a:endParaRPr lang="en-US"/>
        </a:p>
      </dgm:t>
    </dgm:pt>
    <dgm:pt modelId="{FFB9B727-3120-9445-94AE-31DF8957AB4E}" type="pres">
      <dgm:prSet presAssocID="{6A413C6E-B137-A148-B8AA-26FC9F894AA5}" presName="hierChild4" presStyleCnt="0"/>
      <dgm:spPr/>
    </dgm:pt>
    <dgm:pt modelId="{5DED3274-D1B5-E946-9269-9CB0F51B057F}" type="pres">
      <dgm:prSet presAssocID="{6A413C6E-B137-A148-B8AA-26FC9F894AA5}" presName="hierChild5" presStyleCnt="0"/>
      <dgm:spPr/>
    </dgm:pt>
    <dgm:pt modelId="{9416E8E6-8E2C-0E4D-A43E-174A3778316E}" type="pres">
      <dgm:prSet presAssocID="{DD68BA80-C4EF-2141-AAF1-449B39DB3F7E}" presName="hierChild3" presStyleCnt="0"/>
      <dgm:spPr/>
    </dgm:pt>
  </dgm:ptLst>
  <dgm:cxnLst>
    <dgm:cxn modelId="{85B84B54-F415-6349-BDF8-92792C4B3BA5}" type="presOf" srcId="{8E92EF53-0DAF-6142-823A-F0720ADB4033}" destId="{4BD98E4D-C94A-7F49-A700-CC904AB1B00C}" srcOrd="0" destOrd="0" presId="urn:microsoft.com/office/officeart/2005/8/layout/orgChart1"/>
    <dgm:cxn modelId="{705DB61F-1A1D-3048-AB88-285F79BCAC61}" srcId="{DD68BA80-C4EF-2141-AAF1-449B39DB3F7E}" destId="{5582925C-AB2C-4F44-8438-6593FB492669}" srcOrd="0" destOrd="0" parTransId="{B475D1D4-6106-2D49-B91B-2E9F08C0382F}" sibTransId="{EC6FAD9F-D862-9343-A147-3F82AD258006}"/>
    <dgm:cxn modelId="{421AB8C0-E66D-2F46-B45B-0C0051122DBE}" srcId="{DD68BA80-C4EF-2141-AAF1-449B39DB3F7E}" destId="{ABA8F058-B2C6-6A4D-9878-CC8CB2891572}" srcOrd="1" destOrd="0" parTransId="{3F90881F-0A91-F24C-B0CB-0D74544425AA}" sibTransId="{982DF289-41FF-4A4A-B91A-BE7CD2C7F70F}"/>
    <dgm:cxn modelId="{63BB11DE-3490-5D4E-9492-063351B6BFA5}" type="presOf" srcId="{B475D1D4-6106-2D49-B91B-2E9F08C0382F}" destId="{16FFACAF-8B31-CB45-A5C1-E48575539F7F}" srcOrd="0" destOrd="0" presId="urn:microsoft.com/office/officeart/2005/8/layout/orgChart1"/>
    <dgm:cxn modelId="{5105F5F7-C1A4-084B-8D3D-7D08A131E88E}" srcId="{0FF068FC-ACE3-F347-BC0E-8CC0DDAF0F82}" destId="{DD68BA80-C4EF-2141-AAF1-449B39DB3F7E}" srcOrd="0" destOrd="0" parTransId="{21758184-EEF3-C349-9B86-F0163D77712B}" sibTransId="{DBDDE7ED-47AF-5942-B16B-1F0FFCB02B04}"/>
    <dgm:cxn modelId="{355A203C-6F3F-2A4C-8ADC-DACD5B9290C6}" type="presOf" srcId="{5582925C-AB2C-4F44-8438-6593FB492669}" destId="{87285E70-785B-784E-89D9-BC3FEF46646A}" srcOrd="1" destOrd="0" presId="urn:microsoft.com/office/officeart/2005/8/layout/orgChart1"/>
    <dgm:cxn modelId="{A7F90D6B-F4BE-024B-8A37-768136F28CF0}" type="presOf" srcId="{ABA8F058-B2C6-6A4D-9878-CC8CB2891572}" destId="{1CED2990-24F4-8A42-A5B3-52664706AC4A}" srcOrd="0" destOrd="0" presId="urn:microsoft.com/office/officeart/2005/8/layout/orgChart1"/>
    <dgm:cxn modelId="{ACE3D867-F0F6-C64A-AF4E-97D8D59B8644}" type="presOf" srcId="{6A413C6E-B137-A148-B8AA-26FC9F894AA5}" destId="{379C06E6-79B2-2A40-836B-D907152ED6DC}" srcOrd="0" destOrd="0" presId="urn:microsoft.com/office/officeart/2005/8/layout/orgChart1"/>
    <dgm:cxn modelId="{AC181F4C-CCFF-FC41-93A4-1AC975801E89}" type="presOf" srcId="{6A413C6E-B137-A148-B8AA-26FC9F894AA5}" destId="{32446DD7-F6DA-1549-9E06-2510D4CDCE53}" srcOrd="1" destOrd="0" presId="urn:microsoft.com/office/officeart/2005/8/layout/orgChart1"/>
    <dgm:cxn modelId="{96AE3213-EC2D-6143-AE1B-B6B3E42027AF}" srcId="{DD68BA80-C4EF-2141-AAF1-449B39DB3F7E}" destId="{6A413C6E-B137-A148-B8AA-26FC9F894AA5}" srcOrd="4" destOrd="0" parTransId="{27702088-3299-C341-BC4B-B83DFE735C79}" sibTransId="{5C974F7C-5310-DF42-AA47-220C51E70804}"/>
    <dgm:cxn modelId="{3FD88795-DD7B-3648-9584-089FB977BA70}" srcId="{DD68BA80-C4EF-2141-AAF1-449B39DB3F7E}" destId="{50FEB76C-F545-184C-96C1-D76CF194A935}" srcOrd="3" destOrd="0" parTransId="{BE53DA70-68D9-A448-9293-8D297B79D297}" sibTransId="{D93BDF58-8D15-674F-A5B4-4220EE87E118}"/>
    <dgm:cxn modelId="{7AB9A54A-E8D6-4A4A-8DD8-13EFD1B54895}" type="presOf" srcId="{8E92EF53-0DAF-6142-823A-F0720ADB4033}" destId="{2BA231AA-B631-6147-B483-B60DCE880A7A}" srcOrd="1" destOrd="0" presId="urn:microsoft.com/office/officeart/2005/8/layout/orgChart1"/>
    <dgm:cxn modelId="{8E09EAF4-E406-8B4E-AC2D-E7CEC7B11645}" type="presOf" srcId="{BE53DA70-68D9-A448-9293-8D297B79D297}" destId="{43229766-949C-074A-A3F7-F392D2E0B16F}" srcOrd="0" destOrd="0" presId="urn:microsoft.com/office/officeart/2005/8/layout/orgChart1"/>
    <dgm:cxn modelId="{1B24BA60-3E5B-0B40-9EF1-906A8184F58D}" type="presOf" srcId="{5582925C-AB2C-4F44-8438-6593FB492669}" destId="{5DC01642-2922-9B4F-8520-9653C6EE6C5C}" srcOrd="0" destOrd="0" presId="urn:microsoft.com/office/officeart/2005/8/layout/orgChart1"/>
    <dgm:cxn modelId="{F875D6F8-BB00-4E44-B0E4-D5DD96537370}" type="presOf" srcId="{DD68BA80-C4EF-2141-AAF1-449B39DB3F7E}" destId="{0921ECC6-BDCB-F84A-81F4-D4FE71BEFF07}" srcOrd="0" destOrd="0" presId="urn:microsoft.com/office/officeart/2005/8/layout/orgChart1"/>
    <dgm:cxn modelId="{7B98CC55-8C09-DB43-A03B-78BEDA065396}" type="presOf" srcId="{AD3D6DCE-C26B-934E-B163-92E5F230693B}" destId="{621E7FD7-D0AB-BA40-AFBC-0A5E20A67361}" srcOrd="0" destOrd="0" presId="urn:microsoft.com/office/officeart/2005/8/layout/orgChart1"/>
    <dgm:cxn modelId="{1471ABD4-1102-D04E-97AB-31840C374C81}" type="presOf" srcId="{0FF068FC-ACE3-F347-BC0E-8CC0DDAF0F82}" destId="{6D310B88-D705-8B4F-97EF-E8DF031F4C85}" srcOrd="0" destOrd="0" presId="urn:microsoft.com/office/officeart/2005/8/layout/orgChart1"/>
    <dgm:cxn modelId="{7EA75F99-4C2F-104B-B825-C48524E96AB6}" type="presOf" srcId="{27702088-3299-C341-BC4B-B83DFE735C79}" destId="{C23D5181-6F0D-E547-B492-AE0514EF089C}" srcOrd="0" destOrd="0" presId="urn:microsoft.com/office/officeart/2005/8/layout/orgChart1"/>
    <dgm:cxn modelId="{D99DA3D9-A15F-9846-8062-36531F469D62}" type="presOf" srcId="{ABA8F058-B2C6-6A4D-9878-CC8CB2891572}" destId="{FB6D940C-6E2A-3046-8F31-93AE93B00377}" srcOrd="1" destOrd="0" presId="urn:microsoft.com/office/officeart/2005/8/layout/orgChart1"/>
    <dgm:cxn modelId="{7FA2E565-82F4-E148-8317-B44D1C43395A}" type="presOf" srcId="{50FEB76C-F545-184C-96C1-D76CF194A935}" destId="{64A36755-02C0-8242-92D8-1CA9808DFC64}" srcOrd="1" destOrd="0" presId="urn:microsoft.com/office/officeart/2005/8/layout/orgChart1"/>
    <dgm:cxn modelId="{4CBB8E36-A793-154F-9A8A-DB566C33845B}" type="presOf" srcId="{3F90881F-0A91-F24C-B0CB-0D74544425AA}" destId="{3D93B07A-CF44-9E45-ADDC-0972FCEB4CCA}" srcOrd="0" destOrd="0" presId="urn:microsoft.com/office/officeart/2005/8/layout/orgChart1"/>
    <dgm:cxn modelId="{8BB76FA2-C5C4-C64E-9116-8DC0047ACB0E}" type="presOf" srcId="{50FEB76C-F545-184C-96C1-D76CF194A935}" destId="{2FB49896-5623-4B4F-9CF3-EF3A7E7A0D9B}" srcOrd="0" destOrd="0" presId="urn:microsoft.com/office/officeart/2005/8/layout/orgChart1"/>
    <dgm:cxn modelId="{04E127F4-D9FD-7A4B-B833-0784850A496D}" srcId="{DD68BA80-C4EF-2141-AAF1-449B39DB3F7E}" destId="{8E92EF53-0DAF-6142-823A-F0720ADB4033}" srcOrd="2" destOrd="0" parTransId="{AD3D6DCE-C26B-934E-B163-92E5F230693B}" sibTransId="{41961600-F548-B14D-AA47-1AD9965EFFA7}"/>
    <dgm:cxn modelId="{B83DD58B-2D57-F145-B980-F72CD6FE6378}" type="presOf" srcId="{DD68BA80-C4EF-2141-AAF1-449B39DB3F7E}" destId="{E082ABB4-C786-484C-A9EC-F00B386CC989}" srcOrd="1" destOrd="0" presId="urn:microsoft.com/office/officeart/2005/8/layout/orgChart1"/>
    <dgm:cxn modelId="{A7466E83-794F-EF40-9EA2-B69CDC03C749}" type="presParOf" srcId="{6D310B88-D705-8B4F-97EF-E8DF031F4C85}" destId="{BA04BA6C-ECC7-C64C-9E18-27F1305CFFB0}" srcOrd="0" destOrd="0" presId="urn:microsoft.com/office/officeart/2005/8/layout/orgChart1"/>
    <dgm:cxn modelId="{8438B4AF-A545-B74D-8887-5CC7B4C4FE78}" type="presParOf" srcId="{BA04BA6C-ECC7-C64C-9E18-27F1305CFFB0}" destId="{8597F5C7-FCF3-4C46-A8D8-55E72E892408}" srcOrd="0" destOrd="0" presId="urn:microsoft.com/office/officeart/2005/8/layout/orgChart1"/>
    <dgm:cxn modelId="{20390906-583A-EB40-9F3A-18055EF0B356}" type="presParOf" srcId="{8597F5C7-FCF3-4C46-A8D8-55E72E892408}" destId="{0921ECC6-BDCB-F84A-81F4-D4FE71BEFF07}" srcOrd="0" destOrd="0" presId="urn:microsoft.com/office/officeart/2005/8/layout/orgChart1"/>
    <dgm:cxn modelId="{E0633E9E-1107-E545-AD81-EF460F3928EA}" type="presParOf" srcId="{8597F5C7-FCF3-4C46-A8D8-55E72E892408}" destId="{E082ABB4-C786-484C-A9EC-F00B386CC989}" srcOrd="1" destOrd="0" presId="urn:microsoft.com/office/officeart/2005/8/layout/orgChart1"/>
    <dgm:cxn modelId="{56D4FCFB-EE40-D447-A07A-E01681ADB229}" type="presParOf" srcId="{BA04BA6C-ECC7-C64C-9E18-27F1305CFFB0}" destId="{F34A1FC0-BC59-E343-A55A-9856E54B3911}" srcOrd="1" destOrd="0" presId="urn:microsoft.com/office/officeart/2005/8/layout/orgChart1"/>
    <dgm:cxn modelId="{4EF47730-6282-9C47-93FA-3B842C60C8C7}" type="presParOf" srcId="{F34A1FC0-BC59-E343-A55A-9856E54B3911}" destId="{16FFACAF-8B31-CB45-A5C1-E48575539F7F}" srcOrd="0" destOrd="0" presId="urn:microsoft.com/office/officeart/2005/8/layout/orgChart1"/>
    <dgm:cxn modelId="{4FCA5150-6E63-6F4F-A29C-AAF26CB4803A}" type="presParOf" srcId="{F34A1FC0-BC59-E343-A55A-9856E54B3911}" destId="{A9753DD4-F2D2-274C-AA4A-190F5728A5F9}" srcOrd="1" destOrd="0" presId="urn:microsoft.com/office/officeart/2005/8/layout/orgChart1"/>
    <dgm:cxn modelId="{2ABEE496-14D8-A547-9AAC-E67275C503E1}" type="presParOf" srcId="{A9753DD4-F2D2-274C-AA4A-190F5728A5F9}" destId="{6E2E2654-0945-234B-93B6-1AEB022D4313}" srcOrd="0" destOrd="0" presId="urn:microsoft.com/office/officeart/2005/8/layout/orgChart1"/>
    <dgm:cxn modelId="{C2704685-428A-A548-B2BE-7B004C07A275}" type="presParOf" srcId="{6E2E2654-0945-234B-93B6-1AEB022D4313}" destId="{5DC01642-2922-9B4F-8520-9653C6EE6C5C}" srcOrd="0" destOrd="0" presId="urn:microsoft.com/office/officeart/2005/8/layout/orgChart1"/>
    <dgm:cxn modelId="{D202FAE3-0120-FC44-B751-28B5C424CA98}" type="presParOf" srcId="{6E2E2654-0945-234B-93B6-1AEB022D4313}" destId="{87285E70-785B-784E-89D9-BC3FEF46646A}" srcOrd="1" destOrd="0" presId="urn:microsoft.com/office/officeart/2005/8/layout/orgChart1"/>
    <dgm:cxn modelId="{8EA4C194-424C-9A4A-887B-900CA34598A9}" type="presParOf" srcId="{A9753DD4-F2D2-274C-AA4A-190F5728A5F9}" destId="{8E545872-DD13-E24D-924E-84F34DA1E395}" srcOrd="1" destOrd="0" presId="urn:microsoft.com/office/officeart/2005/8/layout/orgChart1"/>
    <dgm:cxn modelId="{74D38F2C-2ADD-9F45-81AB-AEFD319997FB}" type="presParOf" srcId="{A9753DD4-F2D2-274C-AA4A-190F5728A5F9}" destId="{A0B8B6AE-455E-0C43-B93A-3567BF2B8B05}" srcOrd="2" destOrd="0" presId="urn:microsoft.com/office/officeart/2005/8/layout/orgChart1"/>
    <dgm:cxn modelId="{175F0FE9-7875-504C-8071-9256619F6E2A}" type="presParOf" srcId="{F34A1FC0-BC59-E343-A55A-9856E54B3911}" destId="{3D93B07A-CF44-9E45-ADDC-0972FCEB4CCA}" srcOrd="2" destOrd="0" presId="urn:microsoft.com/office/officeart/2005/8/layout/orgChart1"/>
    <dgm:cxn modelId="{66EF32F2-6F1F-1B48-A482-6D58735FBB6E}" type="presParOf" srcId="{F34A1FC0-BC59-E343-A55A-9856E54B3911}" destId="{7B65ACF8-72B8-464C-B46E-E65B9F8C1C29}" srcOrd="3" destOrd="0" presId="urn:microsoft.com/office/officeart/2005/8/layout/orgChart1"/>
    <dgm:cxn modelId="{F0A2B6BF-DCB7-3144-A304-74409B115530}" type="presParOf" srcId="{7B65ACF8-72B8-464C-B46E-E65B9F8C1C29}" destId="{9476FC0C-EEA3-1541-A74A-2D638C0D91C4}" srcOrd="0" destOrd="0" presId="urn:microsoft.com/office/officeart/2005/8/layout/orgChart1"/>
    <dgm:cxn modelId="{AE9B7773-F41D-B64D-9F2D-649DC84C0F79}" type="presParOf" srcId="{9476FC0C-EEA3-1541-A74A-2D638C0D91C4}" destId="{1CED2990-24F4-8A42-A5B3-52664706AC4A}" srcOrd="0" destOrd="0" presId="urn:microsoft.com/office/officeart/2005/8/layout/orgChart1"/>
    <dgm:cxn modelId="{8A00E820-B206-DB4C-9D2D-BBC40060B396}" type="presParOf" srcId="{9476FC0C-EEA3-1541-A74A-2D638C0D91C4}" destId="{FB6D940C-6E2A-3046-8F31-93AE93B00377}" srcOrd="1" destOrd="0" presId="urn:microsoft.com/office/officeart/2005/8/layout/orgChart1"/>
    <dgm:cxn modelId="{F1824A2E-6110-E84E-AFD3-F2847F242C8D}" type="presParOf" srcId="{7B65ACF8-72B8-464C-B46E-E65B9F8C1C29}" destId="{FC38B7C0-9CAC-4141-84A2-367EADE528AD}" srcOrd="1" destOrd="0" presId="urn:microsoft.com/office/officeart/2005/8/layout/orgChart1"/>
    <dgm:cxn modelId="{8EBC0821-0A18-E247-BE18-6E440CAB887D}" type="presParOf" srcId="{7B65ACF8-72B8-464C-B46E-E65B9F8C1C29}" destId="{468083AB-E7D5-C54A-A89D-CACD8CA89A0D}" srcOrd="2" destOrd="0" presId="urn:microsoft.com/office/officeart/2005/8/layout/orgChart1"/>
    <dgm:cxn modelId="{2D424863-DA51-5949-B9C1-DC33BD0C465B}" type="presParOf" srcId="{F34A1FC0-BC59-E343-A55A-9856E54B3911}" destId="{621E7FD7-D0AB-BA40-AFBC-0A5E20A67361}" srcOrd="4" destOrd="0" presId="urn:microsoft.com/office/officeart/2005/8/layout/orgChart1"/>
    <dgm:cxn modelId="{DE85F09A-059A-B04A-8B93-3EC79C5F7662}" type="presParOf" srcId="{F34A1FC0-BC59-E343-A55A-9856E54B3911}" destId="{CBF4FD0E-934B-AE45-BF90-25A29281EE65}" srcOrd="5" destOrd="0" presId="urn:microsoft.com/office/officeart/2005/8/layout/orgChart1"/>
    <dgm:cxn modelId="{593D2CE1-E80B-044C-8AAB-2733BD80AC05}" type="presParOf" srcId="{CBF4FD0E-934B-AE45-BF90-25A29281EE65}" destId="{0B17C381-B647-3442-95BD-F4019255BB8A}" srcOrd="0" destOrd="0" presId="urn:microsoft.com/office/officeart/2005/8/layout/orgChart1"/>
    <dgm:cxn modelId="{7108B126-CE5B-2F4C-AF70-577B6C913A60}" type="presParOf" srcId="{0B17C381-B647-3442-95BD-F4019255BB8A}" destId="{4BD98E4D-C94A-7F49-A700-CC904AB1B00C}" srcOrd="0" destOrd="0" presId="urn:microsoft.com/office/officeart/2005/8/layout/orgChart1"/>
    <dgm:cxn modelId="{F11CAF0E-1E00-524D-95F5-7E30589440FA}" type="presParOf" srcId="{0B17C381-B647-3442-95BD-F4019255BB8A}" destId="{2BA231AA-B631-6147-B483-B60DCE880A7A}" srcOrd="1" destOrd="0" presId="urn:microsoft.com/office/officeart/2005/8/layout/orgChart1"/>
    <dgm:cxn modelId="{443DC9BB-7848-B041-9886-976308B929F7}" type="presParOf" srcId="{CBF4FD0E-934B-AE45-BF90-25A29281EE65}" destId="{303BC818-EBAB-8140-AD8D-C8AE92D1E8B1}" srcOrd="1" destOrd="0" presId="urn:microsoft.com/office/officeart/2005/8/layout/orgChart1"/>
    <dgm:cxn modelId="{80ED694E-BF1E-3F41-ACA1-C734E12CAF85}" type="presParOf" srcId="{CBF4FD0E-934B-AE45-BF90-25A29281EE65}" destId="{F3F7DCA8-F997-C14E-9C69-DF5F600C0FD7}" srcOrd="2" destOrd="0" presId="urn:microsoft.com/office/officeart/2005/8/layout/orgChart1"/>
    <dgm:cxn modelId="{0DA887FD-5659-6244-B67E-1B8FEF8F1B0F}" type="presParOf" srcId="{F34A1FC0-BC59-E343-A55A-9856E54B3911}" destId="{43229766-949C-074A-A3F7-F392D2E0B16F}" srcOrd="6" destOrd="0" presId="urn:microsoft.com/office/officeart/2005/8/layout/orgChart1"/>
    <dgm:cxn modelId="{09583B8B-B65F-EB4E-B2F3-F8720BAD9917}" type="presParOf" srcId="{F34A1FC0-BC59-E343-A55A-9856E54B3911}" destId="{4BEBF371-DFA1-1B4A-BC4C-F20E3A9FDF8E}" srcOrd="7" destOrd="0" presId="urn:microsoft.com/office/officeart/2005/8/layout/orgChart1"/>
    <dgm:cxn modelId="{7912525F-2810-DE43-8958-A02D246C407B}" type="presParOf" srcId="{4BEBF371-DFA1-1B4A-BC4C-F20E3A9FDF8E}" destId="{7E87E4CD-654E-7C4F-B5CC-90461A4B9CFC}" srcOrd="0" destOrd="0" presId="urn:microsoft.com/office/officeart/2005/8/layout/orgChart1"/>
    <dgm:cxn modelId="{B7A0303C-55A9-E242-8C9E-26248B8F9090}" type="presParOf" srcId="{7E87E4CD-654E-7C4F-B5CC-90461A4B9CFC}" destId="{2FB49896-5623-4B4F-9CF3-EF3A7E7A0D9B}" srcOrd="0" destOrd="0" presId="urn:microsoft.com/office/officeart/2005/8/layout/orgChart1"/>
    <dgm:cxn modelId="{E9A1FE96-CFDB-5E4F-B7F0-E3372C283F6E}" type="presParOf" srcId="{7E87E4CD-654E-7C4F-B5CC-90461A4B9CFC}" destId="{64A36755-02C0-8242-92D8-1CA9808DFC64}" srcOrd="1" destOrd="0" presId="urn:microsoft.com/office/officeart/2005/8/layout/orgChart1"/>
    <dgm:cxn modelId="{2C28CB1F-EC3A-014A-896C-10A4E1C4072B}" type="presParOf" srcId="{4BEBF371-DFA1-1B4A-BC4C-F20E3A9FDF8E}" destId="{42E88719-3963-0B4D-92ED-B61C4A4414E6}" srcOrd="1" destOrd="0" presId="urn:microsoft.com/office/officeart/2005/8/layout/orgChart1"/>
    <dgm:cxn modelId="{F776E9A8-1FCD-F543-A48F-7883D6B016BE}" type="presParOf" srcId="{4BEBF371-DFA1-1B4A-BC4C-F20E3A9FDF8E}" destId="{7800733A-D913-2442-BF71-6B2680FA58DA}" srcOrd="2" destOrd="0" presId="urn:microsoft.com/office/officeart/2005/8/layout/orgChart1"/>
    <dgm:cxn modelId="{EBCE3254-6C1F-5E4E-90A9-9C7603B4A906}" type="presParOf" srcId="{F34A1FC0-BC59-E343-A55A-9856E54B3911}" destId="{C23D5181-6F0D-E547-B492-AE0514EF089C}" srcOrd="8" destOrd="0" presId="urn:microsoft.com/office/officeart/2005/8/layout/orgChart1"/>
    <dgm:cxn modelId="{A082E6DD-35D9-C54A-B108-CEE52BA194E3}" type="presParOf" srcId="{F34A1FC0-BC59-E343-A55A-9856E54B3911}" destId="{E9ECFE35-A5B1-284F-8533-FB6C23B68B35}" srcOrd="9" destOrd="0" presId="urn:microsoft.com/office/officeart/2005/8/layout/orgChart1"/>
    <dgm:cxn modelId="{6D54E095-7034-044D-ABAD-21B2FEFC4808}" type="presParOf" srcId="{E9ECFE35-A5B1-284F-8533-FB6C23B68B35}" destId="{4DA4BC1D-A962-9E4B-BF32-F075B4E032D1}" srcOrd="0" destOrd="0" presId="urn:microsoft.com/office/officeart/2005/8/layout/orgChart1"/>
    <dgm:cxn modelId="{92A00D3B-F411-D946-8A3B-91FC9A6997DE}" type="presParOf" srcId="{4DA4BC1D-A962-9E4B-BF32-F075B4E032D1}" destId="{379C06E6-79B2-2A40-836B-D907152ED6DC}" srcOrd="0" destOrd="0" presId="urn:microsoft.com/office/officeart/2005/8/layout/orgChart1"/>
    <dgm:cxn modelId="{DA8AF757-4EE1-BB41-A361-D61B6D3ED5BC}" type="presParOf" srcId="{4DA4BC1D-A962-9E4B-BF32-F075B4E032D1}" destId="{32446DD7-F6DA-1549-9E06-2510D4CDCE53}" srcOrd="1" destOrd="0" presId="urn:microsoft.com/office/officeart/2005/8/layout/orgChart1"/>
    <dgm:cxn modelId="{F08328FD-38AD-8F46-ABA2-313B80256E3B}" type="presParOf" srcId="{E9ECFE35-A5B1-284F-8533-FB6C23B68B35}" destId="{FFB9B727-3120-9445-94AE-31DF8957AB4E}" srcOrd="1" destOrd="0" presId="urn:microsoft.com/office/officeart/2005/8/layout/orgChart1"/>
    <dgm:cxn modelId="{A56D97C3-68AF-5F44-8C03-CF0130745F07}" type="presParOf" srcId="{E9ECFE35-A5B1-284F-8533-FB6C23B68B35}" destId="{5DED3274-D1B5-E946-9269-9CB0F51B057F}" srcOrd="2" destOrd="0" presId="urn:microsoft.com/office/officeart/2005/8/layout/orgChart1"/>
    <dgm:cxn modelId="{F6F080EB-EB0A-2242-8DC5-7B426702C888}" type="presParOf" srcId="{BA04BA6C-ECC7-C64C-9E18-27F1305CFFB0}" destId="{9416E8E6-8E2C-0E4D-A43E-174A3778316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D5181-6F0D-E547-B492-AE0514EF089C}">
      <dsp:nvSpPr>
        <dsp:cNvPr id="0" name=""/>
        <dsp:cNvSpPr/>
      </dsp:nvSpPr>
      <dsp:spPr>
        <a:xfrm>
          <a:off x="3048000" y="1075716"/>
          <a:ext cx="2525650" cy="21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584"/>
              </a:lnTo>
              <a:lnTo>
                <a:pt x="2525650" y="109584"/>
              </a:lnTo>
              <a:lnTo>
                <a:pt x="2525650" y="21916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229766-949C-074A-A3F7-F392D2E0B16F}">
      <dsp:nvSpPr>
        <dsp:cNvPr id="0" name=""/>
        <dsp:cNvSpPr/>
      </dsp:nvSpPr>
      <dsp:spPr>
        <a:xfrm>
          <a:off x="3048000" y="1075716"/>
          <a:ext cx="1262825" cy="219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584"/>
              </a:lnTo>
              <a:lnTo>
                <a:pt x="1262825" y="109584"/>
              </a:lnTo>
              <a:lnTo>
                <a:pt x="1262825" y="21916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1E7FD7-D0AB-BA40-AFBC-0A5E20A67361}">
      <dsp:nvSpPr>
        <dsp:cNvPr id="0" name=""/>
        <dsp:cNvSpPr/>
      </dsp:nvSpPr>
      <dsp:spPr>
        <a:xfrm>
          <a:off x="3002280" y="1075716"/>
          <a:ext cx="91440" cy="2191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16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3B07A-CF44-9E45-ADDC-0972FCEB4CCA}">
      <dsp:nvSpPr>
        <dsp:cNvPr id="0" name=""/>
        <dsp:cNvSpPr/>
      </dsp:nvSpPr>
      <dsp:spPr>
        <a:xfrm>
          <a:off x="1785174" y="1075716"/>
          <a:ext cx="1262825" cy="219168"/>
        </a:xfrm>
        <a:custGeom>
          <a:avLst/>
          <a:gdLst/>
          <a:ahLst/>
          <a:cxnLst/>
          <a:rect l="0" t="0" r="0" b="0"/>
          <a:pathLst>
            <a:path>
              <a:moveTo>
                <a:pt x="1262825" y="0"/>
              </a:moveTo>
              <a:lnTo>
                <a:pt x="1262825" y="109584"/>
              </a:lnTo>
              <a:lnTo>
                <a:pt x="0" y="109584"/>
              </a:lnTo>
              <a:lnTo>
                <a:pt x="0" y="21916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FACAF-8B31-CB45-A5C1-E48575539F7F}">
      <dsp:nvSpPr>
        <dsp:cNvPr id="0" name=""/>
        <dsp:cNvSpPr/>
      </dsp:nvSpPr>
      <dsp:spPr>
        <a:xfrm>
          <a:off x="522349" y="1075716"/>
          <a:ext cx="2525650" cy="219168"/>
        </a:xfrm>
        <a:custGeom>
          <a:avLst/>
          <a:gdLst/>
          <a:ahLst/>
          <a:cxnLst/>
          <a:rect l="0" t="0" r="0" b="0"/>
          <a:pathLst>
            <a:path>
              <a:moveTo>
                <a:pt x="2525650" y="0"/>
              </a:moveTo>
              <a:lnTo>
                <a:pt x="2525650" y="109584"/>
              </a:lnTo>
              <a:lnTo>
                <a:pt x="0" y="109584"/>
              </a:lnTo>
              <a:lnTo>
                <a:pt x="0" y="219168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21ECC6-BDCB-F84A-81F4-D4FE71BEFF07}">
      <dsp:nvSpPr>
        <dsp:cNvPr id="0" name=""/>
        <dsp:cNvSpPr/>
      </dsp:nvSpPr>
      <dsp:spPr>
        <a:xfrm>
          <a:off x="1814689" y="553887"/>
          <a:ext cx="2466621" cy="52182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Courier"/>
              <a:cs typeface="Courier"/>
            </a:rPr>
            <a:t>spring-boot-starter-web</a:t>
          </a:r>
          <a:endParaRPr lang="en-US" sz="1100" kern="1200" dirty="0">
            <a:latin typeface="Courier"/>
            <a:cs typeface="Courier"/>
          </a:endParaRPr>
        </a:p>
      </dsp:txBody>
      <dsp:txXfrm>
        <a:off x="1814689" y="553887"/>
        <a:ext cx="2466621" cy="521828"/>
      </dsp:txXfrm>
    </dsp:sp>
    <dsp:sp modelId="{5DC01642-2922-9B4F-8520-9653C6EE6C5C}">
      <dsp:nvSpPr>
        <dsp:cNvPr id="0" name=""/>
        <dsp:cNvSpPr/>
      </dsp:nvSpPr>
      <dsp:spPr>
        <a:xfrm>
          <a:off x="520" y="1294884"/>
          <a:ext cx="1043657" cy="52182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Courier"/>
              <a:cs typeface="Courier"/>
            </a:rPr>
            <a:t>spring-web</a:t>
          </a:r>
          <a:endParaRPr lang="en-US" sz="1100" kern="1200" dirty="0">
            <a:latin typeface="Courier"/>
            <a:cs typeface="Courier"/>
          </a:endParaRPr>
        </a:p>
      </dsp:txBody>
      <dsp:txXfrm>
        <a:off x="520" y="1294884"/>
        <a:ext cx="1043657" cy="521828"/>
      </dsp:txXfrm>
    </dsp:sp>
    <dsp:sp modelId="{1CED2990-24F4-8A42-A5B3-52664706AC4A}">
      <dsp:nvSpPr>
        <dsp:cNvPr id="0" name=""/>
        <dsp:cNvSpPr/>
      </dsp:nvSpPr>
      <dsp:spPr>
        <a:xfrm>
          <a:off x="1263346" y="1294884"/>
          <a:ext cx="1043657" cy="52182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Courier"/>
              <a:cs typeface="Courier"/>
            </a:rPr>
            <a:t>spring-boot-starter-tomcat</a:t>
          </a:r>
          <a:endParaRPr lang="en-US" sz="1100" kern="1200" dirty="0">
            <a:latin typeface="Courier"/>
            <a:cs typeface="Courier"/>
          </a:endParaRPr>
        </a:p>
      </dsp:txBody>
      <dsp:txXfrm>
        <a:off x="1263346" y="1294884"/>
        <a:ext cx="1043657" cy="521828"/>
      </dsp:txXfrm>
    </dsp:sp>
    <dsp:sp modelId="{4BD98E4D-C94A-7F49-A700-CC904AB1B00C}">
      <dsp:nvSpPr>
        <dsp:cNvPr id="0" name=""/>
        <dsp:cNvSpPr/>
      </dsp:nvSpPr>
      <dsp:spPr>
        <a:xfrm>
          <a:off x="2526171" y="1294884"/>
          <a:ext cx="1043657" cy="52182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Courier"/>
              <a:cs typeface="Courier"/>
            </a:rPr>
            <a:t>spring-boot-starter-validation</a:t>
          </a:r>
          <a:endParaRPr lang="en-US" sz="1100" kern="1200" dirty="0">
            <a:latin typeface="Courier"/>
            <a:cs typeface="Courier"/>
          </a:endParaRPr>
        </a:p>
      </dsp:txBody>
      <dsp:txXfrm>
        <a:off x="2526171" y="1294884"/>
        <a:ext cx="1043657" cy="521828"/>
      </dsp:txXfrm>
    </dsp:sp>
    <dsp:sp modelId="{2FB49896-5623-4B4F-9CF3-EF3A7E7A0D9B}">
      <dsp:nvSpPr>
        <dsp:cNvPr id="0" name=""/>
        <dsp:cNvSpPr/>
      </dsp:nvSpPr>
      <dsp:spPr>
        <a:xfrm>
          <a:off x="3788996" y="1294884"/>
          <a:ext cx="1043657" cy="52182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Courier"/>
              <a:cs typeface="Courier"/>
            </a:rPr>
            <a:t>spring-</a:t>
          </a:r>
          <a:r>
            <a:rPr lang="en-US" sz="1100" kern="1200" dirty="0" err="1" smtClean="0">
              <a:latin typeface="Courier"/>
              <a:cs typeface="Courier"/>
            </a:rPr>
            <a:t>webmvc</a:t>
          </a:r>
          <a:endParaRPr lang="en-US" sz="1100" kern="1200" dirty="0">
            <a:latin typeface="Courier"/>
            <a:cs typeface="Courier"/>
          </a:endParaRPr>
        </a:p>
      </dsp:txBody>
      <dsp:txXfrm>
        <a:off x="3788996" y="1294884"/>
        <a:ext cx="1043657" cy="521828"/>
      </dsp:txXfrm>
    </dsp:sp>
    <dsp:sp modelId="{379C06E6-79B2-2A40-836B-D907152ED6DC}">
      <dsp:nvSpPr>
        <dsp:cNvPr id="0" name=""/>
        <dsp:cNvSpPr/>
      </dsp:nvSpPr>
      <dsp:spPr>
        <a:xfrm>
          <a:off x="5051821" y="1294884"/>
          <a:ext cx="1043657" cy="52182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>
              <a:latin typeface="Courier"/>
              <a:cs typeface="Courier"/>
            </a:rPr>
            <a:t>jackson-databind</a:t>
          </a:r>
          <a:endParaRPr lang="en-US" sz="1100" kern="1200" dirty="0">
            <a:latin typeface="Courier"/>
            <a:cs typeface="Courier"/>
          </a:endParaRPr>
        </a:p>
      </dsp:txBody>
      <dsp:txXfrm>
        <a:off x="5051821" y="1294884"/>
        <a:ext cx="1043657" cy="521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7E9F9-6557-4923-BE10-1C342566E3E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87A38-3CEC-41F8-9B8A-7D549F200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96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microservices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the platforms for bringing them to production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25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44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Cover:</a:t>
            </a:r>
          </a:p>
          <a:p>
            <a:r>
              <a:rPr lang="en-US" dirty="0" smtClean="0"/>
              <a:t>50% of enterprise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is java, 50% of java is Spring</a:t>
            </a:r>
          </a:p>
          <a:p>
            <a:r>
              <a:rPr lang="en-US" baseline="0" dirty="0" err="1" smtClean="0"/>
              <a:t>Spring.io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Challenges:</a:t>
            </a:r>
          </a:p>
          <a:p>
            <a:r>
              <a:rPr lang="en-US" baseline="0" dirty="0" smtClean="0"/>
              <a:t>XML (Spring and Maven)</a:t>
            </a:r>
          </a:p>
          <a:p>
            <a:r>
              <a:rPr lang="en-US" baseline="0" dirty="0" smtClean="0"/>
              <a:t>Versions, what works together</a:t>
            </a:r>
          </a:p>
          <a:p>
            <a:r>
              <a:rPr lang="en-US" baseline="0" dirty="0" smtClean="0"/>
              <a:t>Deploying Dependencies</a:t>
            </a:r>
          </a:p>
          <a:p>
            <a:r>
              <a:rPr lang="en-US" baseline="0" dirty="0" smtClean="0"/>
              <a:t>Too much configuration to get started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Fix</a:t>
            </a:r>
          </a:p>
          <a:p>
            <a:r>
              <a:rPr lang="en-US" baseline="0" dirty="0" smtClean="0"/>
              <a:t>Get rid of XML</a:t>
            </a:r>
          </a:p>
          <a:p>
            <a:r>
              <a:rPr lang="en-US" baseline="0" dirty="0" smtClean="0"/>
              <a:t>Have a versioned release that includes all tested dependencies</a:t>
            </a:r>
          </a:p>
          <a:p>
            <a:r>
              <a:rPr lang="en-US" baseline="0" dirty="0" err="1" smtClean="0"/>
              <a:t>Uber</a:t>
            </a:r>
            <a:r>
              <a:rPr lang="en-US" baseline="0" dirty="0" smtClean="0"/>
              <a:t> Jar</a:t>
            </a:r>
          </a:p>
          <a:p>
            <a:r>
              <a:rPr lang="en-US" dirty="0" smtClean="0"/>
              <a:t>Convention over configuration</a:t>
            </a:r>
          </a:p>
          <a:p>
            <a:r>
              <a:rPr lang="en-US" dirty="0" smtClean="0"/>
              <a:t>Get out of the way.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67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is an application framework</a:t>
            </a:r>
            <a:r>
              <a:rPr lang="en-US" baseline="0" dirty="0" smtClean="0"/>
              <a:t> and inversion of control container.  More light weight and modular than JEE.  Departure from JEE.</a:t>
            </a:r>
          </a:p>
          <a:p>
            <a:r>
              <a:rPr lang="en-US" baseline="0" dirty="0" smtClean="0"/>
              <a:t>50% Java, 50% Spring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Spring is that lighter</a:t>
            </a:r>
            <a:r>
              <a:rPr lang="en-US" baseline="0" dirty="0" smtClean="0"/>
              <a:t> weight Java that began to erode the app server market in 2004, and helps straddle that world with the 3</a:t>
            </a:r>
            <a:r>
              <a:rPr lang="en-US" baseline="30000" dirty="0" smtClean="0"/>
              <a:t>rd</a:t>
            </a:r>
            <a:r>
              <a:rPr lang="en-US" baseline="0" dirty="0" smtClean="0"/>
              <a:t> generation, cloud native platforms.</a:t>
            </a:r>
          </a:p>
          <a:p>
            <a:r>
              <a:rPr lang="en-US" dirty="0" smtClean="0"/>
              <a:t>It</a:t>
            </a:r>
            <a:r>
              <a:rPr lang="en-US" baseline="0" dirty="0" smtClean="0"/>
              <a:t> e</a:t>
            </a:r>
            <a:r>
              <a:rPr lang="en-US" dirty="0" smtClean="0"/>
              <a:t>ven helps 2</a:t>
            </a:r>
            <a:r>
              <a:rPr lang="en-US" baseline="30000" dirty="0" smtClean="0"/>
              <a:t>nd</a:t>
            </a:r>
            <a:r>
              <a:rPr lang="en-US" dirty="0" smtClean="0"/>
              <a:t> generation customers </a:t>
            </a:r>
            <a:r>
              <a:rPr lang="en-US" baseline="0" dirty="0" smtClean="0"/>
              <a:t>stuck on older versions of Java EE take advantage of newer Java EE features on their exact same server, often with an upgrade to their server.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16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Maven and Spring</a:t>
            </a:r>
          </a:p>
          <a:p>
            <a:pPr marL="341313" indent="-341313">
              <a:buClr>
                <a:srgbClr val="33928A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Arial" charset="0"/>
              </a:rPr>
              <a:t>Spring applications typically require a lot of setup</a:t>
            </a:r>
          </a:p>
          <a:p>
            <a:pPr marL="741363" lvl="1" indent="-284163">
              <a:buClr>
                <a:srgbClr val="33928A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Arial" charset="0"/>
              </a:rPr>
              <a:t>Consider working with JPA.  You need:</a:t>
            </a:r>
          </a:p>
          <a:p>
            <a:pPr lvl="2">
              <a:buClr>
                <a:srgbClr val="33928A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err="1" smtClean="0">
                <a:latin typeface="Arial" charset="0"/>
              </a:rPr>
              <a:t>Datasource</a:t>
            </a:r>
            <a:r>
              <a:rPr lang="en-US" dirty="0" smtClean="0">
                <a:latin typeface="Arial" charset="0"/>
              </a:rPr>
              <a:t>, </a:t>
            </a:r>
            <a:r>
              <a:rPr lang="en-US" dirty="0" err="1" smtClean="0">
                <a:latin typeface="Arial" charset="0"/>
              </a:rPr>
              <a:t>TransactionManager</a:t>
            </a:r>
            <a:r>
              <a:rPr lang="en-US" dirty="0" smtClean="0">
                <a:latin typeface="Arial" charset="0"/>
              </a:rPr>
              <a:t>, </a:t>
            </a:r>
            <a:r>
              <a:rPr lang="en-US" dirty="0" err="1" smtClean="0">
                <a:latin typeface="Arial" charset="0"/>
              </a:rPr>
              <a:t>EntityManagerFactory</a:t>
            </a:r>
            <a:r>
              <a:rPr lang="en-US" dirty="0" smtClean="0">
                <a:latin typeface="Arial" charset="0"/>
              </a:rPr>
              <a:t> ...</a:t>
            </a:r>
          </a:p>
          <a:p>
            <a:pPr marL="741363" lvl="1" indent="-284163">
              <a:buClr>
                <a:srgbClr val="33928A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Arial" charset="0"/>
              </a:rPr>
              <a:t>Consider a web MVC app.  You need:</a:t>
            </a:r>
          </a:p>
          <a:p>
            <a:pPr lvl="2">
              <a:buClr>
                <a:srgbClr val="33928A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err="1" smtClean="0">
                <a:latin typeface="Arial" charset="0"/>
              </a:rPr>
              <a:t>WebApplicationInitializer</a:t>
            </a:r>
            <a:r>
              <a:rPr lang="en-US" dirty="0" smtClean="0">
                <a:latin typeface="Arial" charset="0"/>
              </a:rPr>
              <a:t> / </a:t>
            </a:r>
            <a:r>
              <a:rPr lang="en-US" dirty="0" err="1" smtClean="0">
                <a:latin typeface="Arial" charset="0"/>
              </a:rPr>
              <a:t>web.xml</a:t>
            </a:r>
            <a:r>
              <a:rPr lang="en-US" dirty="0" smtClean="0">
                <a:latin typeface="Arial" charset="0"/>
              </a:rPr>
              <a:t>, </a:t>
            </a:r>
            <a:r>
              <a:rPr lang="en-US" dirty="0" err="1" smtClean="0">
                <a:latin typeface="Arial" charset="0"/>
              </a:rPr>
              <a:t>ContextLoaderListener</a:t>
            </a:r>
            <a:r>
              <a:rPr lang="en-US" dirty="0" smtClean="0">
                <a:latin typeface="Arial" charset="0"/>
              </a:rPr>
              <a:t>, </a:t>
            </a:r>
            <a:r>
              <a:rPr lang="en-US" dirty="0" err="1" smtClean="0">
                <a:latin typeface="Arial" charset="0"/>
              </a:rPr>
              <a:t>DispatcherServlet</a:t>
            </a:r>
            <a:r>
              <a:rPr lang="en-US" dirty="0" smtClean="0">
                <a:latin typeface="Arial" charset="0"/>
              </a:rPr>
              <a:t>, ...</a:t>
            </a:r>
          </a:p>
          <a:p>
            <a:pPr marL="741363" lvl="1" indent="-284163">
              <a:buClr>
                <a:srgbClr val="33928A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Arial" charset="0"/>
              </a:rPr>
              <a:t>An MVC app using JPA would need all of this</a:t>
            </a:r>
          </a:p>
          <a:p>
            <a:pPr marL="341313" indent="-341313">
              <a:buClr>
                <a:srgbClr val="33928A"/>
              </a:buClr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Arial" charset="0"/>
              </a:rPr>
              <a:t> </a:t>
            </a:r>
          </a:p>
          <a:p>
            <a:pPr marL="341313" indent="-341313">
              <a:buClr>
                <a:srgbClr val="33928A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i="1" dirty="0" smtClean="0">
                <a:latin typeface="Arial" charset="0"/>
              </a:rPr>
              <a:t>BUT: Much of this is predictable</a:t>
            </a:r>
          </a:p>
          <a:p>
            <a:pPr marL="741363" lvl="1" indent="-284163">
              <a:buClr>
                <a:srgbClr val="33928A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Arial" charset="0"/>
              </a:rPr>
              <a:t>Spring Boot can do most of this setup for you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69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1313" indent="-341313">
              <a:buClr>
                <a:srgbClr val="33928A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Arial" charset="0"/>
              </a:rPr>
              <a:t>Convention over configuration.</a:t>
            </a:r>
          </a:p>
          <a:p>
            <a:pPr marL="341313" indent="-341313">
              <a:buClr>
                <a:srgbClr val="33928A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Arial" charset="0"/>
              </a:rPr>
              <a:t>Gets</a:t>
            </a:r>
            <a:r>
              <a:rPr lang="en-US" baseline="0" dirty="0" smtClean="0">
                <a:latin typeface="Arial" charset="0"/>
              </a:rPr>
              <a:t> out of the way</a:t>
            </a:r>
            <a:endParaRPr lang="en-US" dirty="0" smtClean="0">
              <a:latin typeface="Arial" charset="0"/>
            </a:endParaRPr>
          </a:p>
          <a:p>
            <a:pPr marL="341313" indent="-341313">
              <a:buClr>
                <a:srgbClr val="33928A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dirty="0" smtClean="0">
              <a:latin typeface="Arial" charset="0"/>
            </a:endParaRPr>
          </a:p>
          <a:p>
            <a:pPr marL="341313" indent="-341313">
              <a:buClr>
                <a:srgbClr val="33928A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Arial" charset="0"/>
              </a:rPr>
              <a:t>An opinionated runtime for Spring Projects</a:t>
            </a:r>
          </a:p>
          <a:p>
            <a:pPr marL="341313" indent="-341313">
              <a:buClr>
                <a:srgbClr val="33928A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Arial" charset="0"/>
              </a:rPr>
              <a:t>Supports different project types, like Web and Batch</a:t>
            </a:r>
          </a:p>
          <a:p>
            <a:pPr marL="341313" indent="-341313">
              <a:buClr>
                <a:srgbClr val="33928A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Arial" charset="0"/>
              </a:rPr>
              <a:t>Handles most low-level, predictable setup for you </a:t>
            </a:r>
          </a:p>
          <a:p>
            <a:pPr marL="341313" indent="-341313">
              <a:buClr>
                <a:srgbClr val="33928A"/>
              </a:buClr>
              <a:buFont typeface="Arial" charset="0"/>
              <a:buNone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dirty="0" smtClean="0">
              <a:latin typeface="Arial" charset="0"/>
            </a:endParaRPr>
          </a:p>
          <a:p>
            <a:pPr marL="341313" indent="-341313">
              <a:buClr>
                <a:srgbClr val="33928A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Arial" charset="0"/>
              </a:rPr>
              <a:t>It is not:</a:t>
            </a:r>
          </a:p>
          <a:p>
            <a:pPr marL="741363" lvl="1" indent="-284163">
              <a:buClr>
                <a:srgbClr val="33928A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Arial" charset="0"/>
              </a:rPr>
              <a:t>A code generator</a:t>
            </a:r>
          </a:p>
          <a:p>
            <a:pPr marL="741363" lvl="1" indent="-284163">
              <a:buClr>
                <a:srgbClr val="33928A"/>
              </a:buCl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smtClean="0">
                <a:latin typeface="Arial" charset="0"/>
              </a:rPr>
              <a:t>An IDE plugin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05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Why is boot so successful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with developers?  It doesn’t try to address concerns like reliability, availability, scalability, performance, and lets the platform it runs on handle it, focusing instead on developer productivity 100%.  The Application Server technology of the last decade failed when trying to address these concerns at the Java container level, for internet scale.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Improvement in developer productivity: Boot has been created with a singular focus - Make developers productive, they focus on core business logic, Boot does all the rest of the heavy lifting.  For ex: A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can now write a robust database connected rest service in 10s of lines of code.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Ease of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deployability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Spring Boot apps can be deployed in a few minutes with an embedded web runtime to lower the sprawl (and cost) of app servers.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developers and operators both see benefits of building their apps on Spring Boot. 100% of Spring Boot codebase remains in the open source like all Spring projects.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78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41925" y="8613435"/>
            <a:ext cx="2939143" cy="453421"/>
          </a:xfrm>
          <a:prstGeom prst="rect">
            <a:avLst/>
          </a:prstGeom>
        </p:spPr>
        <p:txBody>
          <a:bodyPr/>
          <a:lstStyle/>
          <a:p>
            <a:fld id="{9AF25A19-2501-5940-8DE6-BC6206CC8F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50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sz="1400" dirty="0" smtClean="0"/>
              <a:t>Marketplace</a:t>
            </a:r>
            <a:r>
              <a:rPr lang="en-US" sz="1400" baseline="0" dirty="0" smtClean="0"/>
              <a:t> Walkthrough (if not done yet)</a:t>
            </a:r>
          </a:p>
          <a:p>
            <a:endParaRPr lang="en-US" sz="1400" baseline="0" dirty="0" smtClean="0"/>
          </a:p>
          <a:p>
            <a:r>
              <a:rPr lang="en-US" sz="1400" baseline="0" dirty="0" err="1" smtClean="0"/>
              <a:t>Network.pivotal.io</a:t>
            </a:r>
            <a:r>
              <a:rPr lang="en-US" sz="1400" baseline="0" dirty="0" smtClean="0"/>
              <a:t> walkthrough to show the services and how to download tiles </a:t>
            </a:r>
            <a:r>
              <a:rPr lang="en-US" sz="1400" baseline="0" smtClean="0"/>
              <a:t>as Operator</a:t>
            </a:r>
            <a:endParaRPr lang="en-US" sz="1400" baseline="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sz="1400" dirty="0" smtClean="0"/>
              <a:t>Marketplace</a:t>
            </a:r>
            <a:r>
              <a:rPr lang="en-US" sz="1400" baseline="0" dirty="0" smtClean="0"/>
              <a:t> Walkthrough (if not done yet)</a:t>
            </a:r>
          </a:p>
          <a:p>
            <a:endParaRPr lang="en-US" sz="1400" baseline="0" dirty="0" smtClean="0"/>
          </a:p>
          <a:p>
            <a:r>
              <a:rPr lang="en-US" sz="1400" baseline="0" dirty="0" err="1" smtClean="0"/>
              <a:t>Network.pivotal.io</a:t>
            </a:r>
            <a:r>
              <a:rPr lang="en-US" sz="1400" baseline="0" dirty="0" smtClean="0"/>
              <a:t> walkthrough to show the services and how to download tiles </a:t>
            </a:r>
            <a:r>
              <a:rPr lang="en-US" sz="1400" baseline="0" smtClean="0"/>
              <a:t>as Operator</a:t>
            </a:r>
            <a:endParaRPr lang="en-US" sz="1400" baseline="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27990"/>
            <a:ext cx="9259047" cy="5220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84" y="366152"/>
            <a:ext cx="1364191" cy="30928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005054"/>
            <a:ext cx="6530788" cy="1147664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21" y="1586264"/>
            <a:ext cx="6110923" cy="31487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3315823"/>
            <a:ext cx="7881472" cy="34512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600">
                <a:solidFill>
                  <a:srgbClr val="878787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62394" y="3832344"/>
            <a:ext cx="4070350" cy="665162"/>
          </a:xfrm>
        </p:spPr>
        <p:txBody>
          <a:bodyPr>
            <a:noAutofit/>
          </a:bodyPr>
          <a:lstStyle>
            <a:lvl1pPr marL="0" indent="0">
              <a:buNone/>
              <a:defRPr sz="1100" i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62488" y="1200150"/>
            <a:ext cx="4070350" cy="2430556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94381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753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16580"/>
            <a:ext cx="4040188" cy="257804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753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016580"/>
            <a:ext cx="4041775" cy="257804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73780"/>
            <a:ext cx="9144000" cy="300461"/>
          </a:xfrm>
        </p:spPr>
        <p:txBody>
          <a:bodyPr/>
          <a:lstStyle>
            <a:lvl1pPr algn="ctr">
              <a:defRPr sz="1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42147" y="1770529"/>
            <a:ext cx="7059706" cy="1377484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Pattern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7234" y="-126999"/>
            <a:ext cx="9226176" cy="5285441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56" y="465167"/>
            <a:ext cx="8516471" cy="376792"/>
          </a:xfrm>
        </p:spPr>
        <p:txBody>
          <a:bodyPr anchor="b"/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82176" y="1105647"/>
            <a:ext cx="9226176" cy="40378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56" y="157381"/>
            <a:ext cx="8516471" cy="229215"/>
          </a:xfrm>
        </p:spPr>
        <p:txBody>
          <a:bodyPr>
            <a:normAutofit/>
          </a:bodyPr>
          <a:lstStyle>
            <a:lvl1pPr marL="0" indent="0" algn="l">
              <a:buNone/>
              <a:defRPr sz="12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66059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488201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610343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732485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6FD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2548961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2548961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4655665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55665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6732485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6732485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880688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669118" y="-126999"/>
            <a:ext cx="4736352" cy="5285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67233" y="-126999"/>
            <a:ext cx="4736352" cy="5285441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9057" y="483683"/>
            <a:ext cx="4430061" cy="414471"/>
          </a:xfrm>
        </p:spPr>
        <p:txBody>
          <a:bodyPr anchor="b"/>
          <a:lstStyle>
            <a:lvl1pPr algn="l">
              <a:defRPr sz="2800" b="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9118" y="1"/>
            <a:ext cx="4474881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57" y="224620"/>
            <a:ext cx="4430062" cy="229215"/>
          </a:xfrm>
        </p:spPr>
        <p:txBody>
          <a:bodyPr>
            <a:no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9057" y="1225718"/>
            <a:ext cx="4430061" cy="9144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97829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-163871" y="-65548"/>
            <a:ext cx="9447161" cy="5284838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701800" y="3094038"/>
            <a:ext cx="5689600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chemeClr val="accent5"/>
                </a:solidFill>
                <a:cs typeface="Arial" charset="0"/>
              </a:rPr>
              <a:t>A NEW PLATFORM </a:t>
            </a:r>
            <a:r>
              <a:rPr lang="en-US" dirty="0" smtClean="0">
                <a:solidFill>
                  <a:schemeClr val="accent1"/>
                </a:solidFill>
                <a:cs typeface="Arial" charset="0"/>
              </a:rPr>
              <a:t>FOR A NEW ERA</a:t>
            </a:r>
          </a:p>
        </p:txBody>
      </p:sp>
      <p:pic>
        <p:nvPicPr>
          <p:cNvPr id="5" name="Picture 10" descr="Pivotal_Logo_white.png"/>
          <p:cNvPicPr>
            <a:picLocks noChangeAspect="1"/>
          </p:cNvPicPr>
          <p:nvPr userDrawn="1"/>
        </p:nvPicPr>
        <p:blipFill>
          <a:blip r:embed="rId2"/>
          <a:srcRect r="5548"/>
          <a:stretch>
            <a:fillRect/>
          </a:stretch>
        </p:blipFill>
        <p:spPr bwMode="auto">
          <a:xfrm>
            <a:off x="1973263" y="1658938"/>
            <a:ext cx="5189537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7985527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99541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82875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out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39450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27990"/>
            <a:ext cx="9259047" cy="5220256"/>
          </a:xfrm>
          <a:prstGeom prst="rect">
            <a:avLst/>
          </a:prstGeom>
          <a:solidFill>
            <a:srgbClr val="1B28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84" y="366152"/>
            <a:ext cx="1364191" cy="30928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005054"/>
            <a:ext cx="6530788" cy="1147664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21" y="1586264"/>
            <a:ext cx="6110923" cy="31487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3315823"/>
            <a:ext cx="7881472" cy="34512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51977573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24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7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5138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0167471" cy="5143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5325" y="1916328"/>
            <a:ext cx="6947616" cy="532285"/>
          </a:xfr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84" y="366152"/>
            <a:ext cx="1364191" cy="30928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95325" y="2502217"/>
            <a:ext cx="5828553" cy="4379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5325" y="4442307"/>
            <a:ext cx="7881472" cy="379642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1918645603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0167471" cy="5143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407953"/>
            <a:ext cx="6947616" cy="585514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17709" y="998561"/>
            <a:ext cx="5828553" cy="48169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4892262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0167471" cy="5143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A1215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756833"/>
            <a:ext cx="9144000" cy="3386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407953"/>
            <a:ext cx="6947616" cy="585514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677241" y="998561"/>
            <a:ext cx="5828553" cy="4816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3670841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878787"/>
                </a:solidFill>
              </a:defRPr>
            </a:lvl1pPr>
            <a:lvl2pPr>
              <a:defRPr>
                <a:solidFill>
                  <a:srgbClr val="878787"/>
                </a:solidFill>
              </a:defRPr>
            </a:lvl2pPr>
            <a:lvl3pPr>
              <a:defRPr>
                <a:solidFill>
                  <a:srgbClr val="878787"/>
                </a:solidFill>
              </a:defRPr>
            </a:lvl3pPr>
            <a:lvl4pPr>
              <a:defRPr>
                <a:solidFill>
                  <a:srgbClr val="878787"/>
                </a:solidFill>
              </a:defRPr>
            </a:lvl4pPr>
            <a:lvl5pPr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87914"/>
            <a:ext cx="6662271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381"/>
            <a:ext cx="8229600" cy="3075242"/>
          </a:xfrm>
        </p:spPr>
        <p:txBody>
          <a:bodyPr/>
          <a:lstStyle>
            <a:lvl1pPr marL="0" indent="0">
              <a:buNone/>
              <a:defRPr>
                <a:solidFill>
                  <a:srgbClr val="878787"/>
                </a:solidFill>
              </a:defRPr>
            </a:lvl1pPr>
            <a:lvl2pPr marL="457200" indent="0">
              <a:buNone/>
              <a:defRPr>
                <a:solidFill>
                  <a:srgbClr val="878787"/>
                </a:solidFill>
              </a:defRPr>
            </a:lvl2pPr>
            <a:lvl3pPr marL="914400" indent="0">
              <a:buNone/>
              <a:defRPr>
                <a:solidFill>
                  <a:srgbClr val="878787"/>
                </a:solidFill>
              </a:defRPr>
            </a:lvl3pPr>
            <a:lvl4pPr marL="1371600" indent="0">
              <a:buNone/>
              <a:defRPr>
                <a:solidFill>
                  <a:srgbClr val="878787"/>
                </a:solidFill>
              </a:defRPr>
            </a:lvl4pPr>
            <a:lvl5pPr marL="1828800" indent="0">
              <a:buNone/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094198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7471" y="-52294"/>
            <a:ext cx="9218706" cy="5210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495799" y="948765"/>
            <a:ext cx="4722907" cy="4258235"/>
          </a:xfrm>
          <a:prstGeom prst="rect">
            <a:avLst/>
          </a:prstGeom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588" y="318403"/>
            <a:ext cx="8538884" cy="36355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8882" y="1192686"/>
            <a:ext cx="3957918" cy="3394472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956796"/>
            <a:ext cx="4495800" cy="4250204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39205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342231"/>
            <a:ext cx="6662271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9381"/>
            <a:ext cx="8229600" cy="3075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70" r:id="rId2"/>
    <p:sldLayoutId id="2147493465" r:id="rId3"/>
    <p:sldLayoutId id="2147493472" r:id="rId4"/>
    <p:sldLayoutId id="2147493473" r:id="rId5"/>
    <p:sldLayoutId id="2147493457" r:id="rId6"/>
    <p:sldLayoutId id="2147493466" r:id="rId7"/>
    <p:sldLayoutId id="2147493459" r:id="rId8"/>
    <p:sldLayoutId id="2147493468" r:id="rId9"/>
    <p:sldLayoutId id="2147493469" r:id="rId10"/>
    <p:sldLayoutId id="2147493460" r:id="rId11"/>
    <p:sldLayoutId id="2147493461" r:id="rId12"/>
    <p:sldLayoutId id="2147493464" r:id="rId13"/>
    <p:sldLayoutId id="2147493467" r:id="rId14"/>
    <p:sldLayoutId id="2147493471" r:id="rId15"/>
    <p:sldLayoutId id="2147493474" r:id="rId16"/>
    <p:sldLayoutId id="2147493475" r:id="rId17"/>
    <p:sldLayoutId id="2147493476" r:id="rId18"/>
    <p:sldLayoutId id="2147493477" r:id="rId19"/>
    <p:sldLayoutId id="2147493478" r:id="rId20"/>
    <p:sldLayoutId id="2147493479" r:id="rId21"/>
    <p:sldLayoutId id="2147493480" r:id="rId22"/>
    <p:sldLayoutId id="2147493481" r:id="rId23"/>
  </p:sldLayoutIdLst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878787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878787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878787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878787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878787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microsoft.com/office/2007/relationships/hdphoto" Target="../media/hdphoto1.wdp"/><Relationship Id="rId7" Type="http://schemas.openxmlformats.org/officeDocument/2006/relationships/image" Target="../media/image10.png"/><Relationship Id="rId8" Type="http://schemas.microsoft.com/office/2007/relationships/hdphoto" Target="../media/hdphoto2.wdp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3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pring.io/spring-boot" TargetMode="External"/><Relationship Id="rId4" Type="http://schemas.openxmlformats.org/officeDocument/2006/relationships/hyperlink" Target="http://spring.io/spring-hateoas" TargetMode="External"/><Relationship Id="rId5" Type="http://schemas.openxmlformats.org/officeDocument/2006/relationships/hyperlink" Target="http://spring.io/spring-data-rest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start.spring.io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8.xml"/><Relationship Id="rId2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3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3.wdp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pring.io/spring-boot" TargetMode="External"/><Relationship Id="rId4" Type="http://schemas.openxmlformats.org/officeDocument/2006/relationships/hyperlink" Target="http://spring.io/spring-hateoas" TargetMode="External"/><Relationship Id="rId5" Type="http://schemas.openxmlformats.org/officeDocument/2006/relationships/hyperlink" Target="http://spring.io/spring-data-rest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start.spring.io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235756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Spring Boot Primer 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Getting Started with Spring Boot to build Cloud </a:t>
            </a:r>
            <a:r>
              <a:rPr lang="en-US" sz="2400" b="1" spc="-10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Native Apps.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pic>
        <p:nvPicPr>
          <p:cNvPr id="9" name="Picture 8" descr="FedEx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24" b="95833" l="1591" r="99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41" y="819562"/>
            <a:ext cx="2328856" cy="6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80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Spring Boot?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293454"/>
          </a:xfrm>
        </p:spPr>
        <p:txBody>
          <a:bodyPr anchor="ctr"/>
          <a:lstStyle/>
          <a:p>
            <a:pPr marL="0" indent="0" algn="ctr">
              <a:lnSpc>
                <a:spcPct val="150000"/>
              </a:lnSpc>
              <a:buNone/>
            </a:pPr>
            <a:endParaRPr lang="en-US" dirty="0" smtClean="0"/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 smtClean="0"/>
              <a:t>An opinionated framework to simplify bootstrapping and development of new Spring Applications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3234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83165" y="387360"/>
            <a:ext cx="2930957" cy="3785615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Spring Boot</a:t>
            </a:r>
          </a:p>
          <a:p>
            <a:pPr algn="ctr" defTabSz="914400">
              <a:defRPr/>
            </a:pPr>
            <a:endParaRPr lang="en-US" sz="6000" kern="0" dirty="0">
              <a:solidFill>
                <a:srgbClr val="008774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algn="ctr" defTabSz="914400">
              <a:defRPr/>
            </a:pPr>
            <a:endParaRPr lang="en-US" sz="6000" kern="0" dirty="0">
              <a:solidFill>
                <a:srgbClr val="008774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32474" y="494041"/>
            <a:ext cx="4511526" cy="4893610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defTabSz="914400">
              <a:defRPr/>
            </a:pPr>
            <a:r>
              <a:rPr lang="en-US" sz="24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Dynamic language productivity with maturity of enterprise Java</a:t>
            </a:r>
          </a:p>
          <a:p>
            <a:pPr defTabSz="914400">
              <a:defRPr/>
            </a:pPr>
            <a:endParaRPr lang="en-US" sz="2400" kern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defTabSz="914400">
              <a:defRPr/>
            </a:pPr>
            <a:r>
              <a:rPr lang="en-US" sz="2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  <a:rtl val="0"/>
              </a:rPr>
              <a:t>Cloud Native: Direct support for </a:t>
            </a:r>
            <a:r>
              <a:rPr lang="en-US" sz="2400" kern="0" dirty="0" err="1" smtClean="0">
                <a:solidFill>
                  <a:srgbClr val="FFFFFF"/>
                </a:solidFill>
                <a:ea typeface="Arial"/>
                <a:cs typeface="Arial"/>
                <a:sym typeface="Arial"/>
                <a:rtl val="0"/>
              </a:rPr>
              <a:t>Microservices</a:t>
            </a:r>
            <a:r>
              <a:rPr lang="en-US" sz="2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  <a:rtl val="0"/>
              </a:rPr>
              <a:t>, </a:t>
            </a:r>
            <a:r>
              <a:rPr lang="en-US" sz="2400" kern="0" dirty="0" err="1" smtClean="0">
                <a:solidFill>
                  <a:srgbClr val="FFFFFF"/>
                </a:solidFill>
                <a:ea typeface="Arial"/>
                <a:cs typeface="Arial"/>
                <a:sym typeface="Arial"/>
                <a:rtl val="0"/>
              </a:rPr>
              <a:t>NetflixOSS</a:t>
            </a:r>
            <a:r>
              <a:rPr lang="en-US" sz="2400" kern="0" dirty="0" smtClean="0">
                <a:solidFill>
                  <a:srgbClr val="FFFFFF"/>
                </a:solidFill>
                <a:ea typeface="Arial"/>
                <a:cs typeface="Arial"/>
                <a:sym typeface="Arial"/>
                <a:rtl val="0"/>
              </a:rPr>
              <a:t>++</a:t>
            </a:r>
          </a:p>
          <a:p>
            <a:pPr defTabSz="914400">
              <a:defRPr/>
            </a:pPr>
            <a:endParaRPr lang="en-US" sz="2400" kern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defTabSz="914400">
              <a:defRPr/>
            </a:pPr>
            <a:r>
              <a:rPr lang="en-US" sz="24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Fully automated app server configuration and deployment</a:t>
            </a:r>
          </a:p>
          <a:p>
            <a:pPr defTabSz="914400">
              <a:defRPr/>
            </a:pPr>
            <a:endParaRPr lang="en-US" sz="2400" kern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defTabSz="914400">
              <a:defRPr/>
            </a:pPr>
            <a:r>
              <a:rPr lang="en-US" sz="24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Production ready Ops metrics out of the box, with a switch</a:t>
            </a:r>
          </a:p>
          <a:p>
            <a:pPr defTabSz="914400">
              <a:defRPr/>
            </a:pPr>
            <a:endParaRPr lang="en-US" sz="2400" kern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defTabSz="914400">
              <a:defRPr/>
            </a:pPr>
            <a:endParaRPr lang="en-US" sz="2400" kern="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291171" y="2409755"/>
            <a:ext cx="2059672" cy="205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91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Spring Boot Adoption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9471" y="4636670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Source: oss.sonatype.org</a:t>
            </a:r>
          </a:p>
        </p:txBody>
      </p:sp>
      <p:sp>
        <p:nvSpPr>
          <p:cNvPr id="18" name="Explosion 2 17"/>
          <p:cNvSpPr/>
          <p:nvPr/>
        </p:nvSpPr>
        <p:spPr>
          <a:xfrm rot="1682066">
            <a:off x="6871434" y="740589"/>
            <a:ext cx="895350" cy="833644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697574" y="1010220"/>
            <a:ext cx="114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3.66M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186446" y="879624"/>
            <a:ext cx="2917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Monthly Maven downloads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928314"/>
              </p:ext>
            </p:extLst>
          </p:nvPr>
        </p:nvGraphicFramePr>
        <p:xfrm>
          <a:off x="1109671" y="1052179"/>
          <a:ext cx="6701733" cy="3488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1052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3754006" y="2328641"/>
            <a:ext cx="1187450" cy="800195"/>
            <a:chOff x="1314450" y="2381250"/>
            <a:chExt cx="1847850" cy="1245223"/>
          </a:xfrm>
        </p:grpSpPr>
        <p:sp>
          <p:nvSpPr>
            <p:cNvPr id="24" name="Rounded Rectangle 23"/>
            <p:cNvSpPr/>
            <p:nvPr/>
          </p:nvSpPr>
          <p:spPr>
            <a:xfrm>
              <a:off x="1752600" y="2806700"/>
              <a:ext cx="1028700" cy="6350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2" name="Picture 21" descr="cf-gree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4450" y="2381250"/>
              <a:ext cx="1847850" cy="1245223"/>
            </a:xfrm>
            <a:prstGeom prst="rect">
              <a:avLst/>
            </a:prstGeom>
          </p:spPr>
        </p:pic>
      </p:grp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74CEC7"/>
                </a:solidFill>
              </a:rPr>
              <a:t>D e m o</a:t>
            </a:r>
            <a:endParaRPr lang="en" sz="2100" b="1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89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368300"/>
            <a:ext cx="41402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4888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8 at 1.42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018" y="-389"/>
            <a:ext cx="5005965" cy="5151218"/>
          </a:xfrm>
          <a:prstGeom prst="rect">
            <a:avLst/>
          </a:prstGeom>
        </p:spPr>
      </p:pic>
      <p:pic>
        <p:nvPicPr>
          <p:cNvPr id="5" name="Picture 4" descr="FedEx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24" b="95833" l="1591" r="99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53" y="-389"/>
            <a:ext cx="1751723" cy="51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017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60946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0402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Initializr</a:t>
            </a:r>
            <a:r>
              <a:rPr lang="en-US" dirty="0" smtClean="0"/>
              <a:t>- </a:t>
            </a:r>
            <a:r>
              <a:rPr lang="en-US" dirty="0" smtClean="0">
                <a:hlinkClick r:id="rId2"/>
              </a:rPr>
              <a:t>http://start.spring.io</a:t>
            </a:r>
            <a:endParaRPr lang="en-US" dirty="0" smtClean="0"/>
          </a:p>
          <a:p>
            <a:r>
              <a:rPr lang="en-US" dirty="0" err="1" smtClean="0"/>
              <a:t>Spring.io</a:t>
            </a:r>
            <a:r>
              <a:rPr lang="en-US" dirty="0" smtClean="0"/>
              <a:t>- </a:t>
            </a:r>
            <a:r>
              <a:rPr lang="en-US" dirty="0" smtClean="0">
                <a:hlinkClick r:id="rId3"/>
              </a:rPr>
              <a:t>http://spring.io/spring-boot</a:t>
            </a:r>
            <a:r>
              <a:rPr lang="en-US" dirty="0" smtClean="0"/>
              <a:t> </a:t>
            </a:r>
          </a:p>
          <a:p>
            <a:r>
              <a:rPr lang="en-US" dirty="0"/>
              <a:t>HATEOAS- </a:t>
            </a:r>
            <a:r>
              <a:rPr lang="en-US" dirty="0">
                <a:hlinkClick r:id="rId4"/>
              </a:rPr>
              <a:t>http:/</a:t>
            </a:r>
            <a:r>
              <a:rPr lang="en-US" dirty="0" smtClean="0">
                <a:hlinkClick r:id="rId4"/>
              </a:rPr>
              <a:t>/spring.io</a:t>
            </a:r>
            <a:r>
              <a:rPr lang="en-US" dirty="0">
                <a:hlinkClick r:id="rId4"/>
              </a:rPr>
              <a:t>/spring-</a:t>
            </a:r>
            <a:r>
              <a:rPr lang="en-US" dirty="0" smtClean="0">
                <a:hlinkClick r:id="rId4"/>
              </a:rPr>
              <a:t>hateoas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Spring Data Rest- </a:t>
            </a:r>
            <a:r>
              <a:rPr lang="en-US" dirty="0">
                <a:hlinkClick r:id="rId5"/>
              </a:rPr>
              <a:t>http:/</a:t>
            </a:r>
            <a:r>
              <a:rPr lang="en-US" dirty="0" smtClean="0">
                <a:hlinkClick r:id="rId5"/>
              </a:rPr>
              <a:t>/spring.io</a:t>
            </a:r>
            <a:r>
              <a:rPr lang="en-US" dirty="0">
                <a:hlinkClick r:id="rId5"/>
              </a:rPr>
              <a:t>/spring-data-</a:t>
            </a:r>
            <a:r>
              <a:rPr lang="en-US" dirty="0" smtClean="0">
                <a:hlinkClick r:id="rId5"/>
              </a:rPr>
              <a:t>rest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6310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3754006" y="2328641"/>
            <a:ext cx="1187450" cy="800195"/>
            <a:chOff x="1314450" y="2381250"/>
            <a:chExt cx="1847850" cy="1245223"/>
          </a:xfrm>
        </p:grpSpPr>
        <p:sp>
          <p:nvSpPr>
            <p:cNvPr id="24" name="Rounded Rectangle 23"/>
            <p:cNvSpPr/>
            <p:nvPr/>
          </p:nvSpPr>
          <p:spPr>
            <a:xfrm>
              <a:off x="1752600" y="2806700"/>
              <a:ext cx="1028700" cy="6350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2" name="Picture 21" descr="cf-gree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4450" y="2381250"/>
              <a:ext cx="1847850" cy="1245223"/>
            </a:xfrm>
            <a:prstGeom prst="rect">
              <a:avLst/>
            </a:prstGeom>
          </p:spPr>
        </p:pic>
      </p:grp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74CEC7"/>
                </a:solidFill>
              </a:rPr>
              <a:t>Backup</a:t>
            </a:r>
            <a:endParaRPr lang="en" sz="2100" b="1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11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-1" y="907143"/>
            <a:ext cx="7134803" cy="3664857"/>
          </a:xfrm>
        </p:spPr>
        <p:txBody>
          <a:bodyPr anchor="ctr">
            <a:normAutofit fontScale="77500" lnSpcReduction="20000"/>
          </a:bodyPr>
          <a:lstStyle/>
          <a:p>
            <a:r>
              <a:rPr lang="en-US" dirty="0" smtClean="0"/>
              <a:t>Provides a consistent and easy way to a start project</a:t>
            </a:r>
          </a:p>
          <a:p>
            <a:r>
              <a:rPr lang="en-US" dirty="0"/>
              <a:t>Manages project </a:t>
            </a:r>
            <a:r>
              <a:rPr lang="en-US" dirty="0" smtClean="0"/>
              <a:t>dependencies</a:t>
            </a:r>
          </a:p>
          <a:p>
            <a:r>
              <a:rPr lang="en-US" dirty="0"/>
              <a:t>Packages deployable artifacts </a:t>
            </a:r>
            <a:r>
              <a:rPr lang="en-US" dirty="0" smtClean="0"/>
              <a:t>prevent configuration drift across environments</a:t>
            </a:r>
          </a:p>
          <a:p>
            <a:r>
              <a:rPr lang="en-US" dirty="0"/>
              <a:t>Provides conditional configuration across </a:t>
            </a:r>
            <a:r>
              <a:rPr lang="en-US" dirty="0" smtClean="0"/>
              <a:t>environments</a:t>
            </a:r>
          </a:p>
          <a:p>
            <a:r>
              <a:rPr lang="en-US" dirty="0"/>
              <a:t>Provides tools to improve developer </a:t>
            </a:r>
            <a:r>
              <a:rPr lang="en-US" dirty="0" smtClean="0"/>
              <a:t>productivity</a:t>
            </a:r>
          </a:p>
          <a:p>
            <a:r>
              <a:rPr lang="en-US" dirty="0" smtClean="0"/>
              <a:t>Keeps you from writing explicit configuration</a:t>
            </a:r>
          </a:p>
          <a:p>
            <a:r>
              <a:rPr lang="en-US" dirty="0" smtClean="0"/>
              <a:t>Exposes endpoints to manage and monitor applications in production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803" y="1644319"/>
            <a:ext cx="1905078" cy="190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572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8545965" cy="3273007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Challenges building non-Boot applications</a:t>
            </a:r>
          </a:p>
          <a:p>
            <a:r>
              <a:rPr lang="en-US" dirty="0" smtClean="0"/>
              <a:t>What </a:t>
            </a:r>
            <a:r>
              <a:rPr lang="en-US" dirty="0"/>
              <a:t>is Spring Boot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Capabilities</a:t>
            </a:r>
          </a:p>
          <a:p>
            <a:r>
              <a:rPr lang="en-US" smtClean="0"/>
              <a:t>CODE!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236" y="2386188"/>
            <a:ext cx="1453181" cy="145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49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dirty="0" err="1" smtClean="0"/>
              <a:t>Initializr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smtClean="0"/>
              <a:t>A configurable </a:t>
            </a:r>
            <a:r>
              <a:rPr lang="en-US" dirty="0"/>
              <a:t>service to </a:t>
            </a:r>
            <a:r>
              <a:rPr lang="en-US" dirty="0" smtClean="0"/>
              <a:t>consistently and easily generate </a:t>
            </a:r>
            <a:r>
              <a:rPr lang="en-US" dirty="0"/>
              <a:t>a </a:t>
            </a:r>
            <a:r>
              <a:rPr lang="en-US" dirty="0" err="1"/>
              <a:t>quickstart</a:t>
            </a:r>
            <a:r>
              <a:rPr lang="en-US" dirty="0"/>
              <a:t> </a:t>
            </a:r>
            <a:r>
              <a:rPr lang="en-US" dirty="0" smtClean="0"/>
              <a:t>project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5617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dirty="0" err="1" smtClean="0"/>
              <a:t>Initializr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Generates a Spring Boot project structure.</a:t>
            </a:r>
          </a:p>
          <a:p>
            <a:r>
              <a:rPr lang="en-US" sz="2400" dirty="0" smtClean="0">
                <a:latin typeface="Arial"/>
                <a:cs typeface="Arial"/>
              </a:rPr>
              <a:t>Provides a Maven/</a:t>
            </a:r>
            <a:r>
              <a:rPr lang="en-US" sz="2400" dirty="0" err="1" smtClean="0">
                <a:latin typeface="Arial"/>
                <a:cs typeface="Arial"/>
              </a:rPr>
              <a:t>Gradle</a:t>
            </a:r>
            <a:r>
              <a:rPr lang="en-US" sz="2400" dirty="0" smtClean="0">
                <a:latin typeface="Arial"/>
                <a:cs typeface="Arial"/>
              </a:rPr>
              <a:t> build specification.</a:t>
            </a:r>
          </a:p>
          <a:p>
            <a:r>
              <a:rPr lang="en-US" sz="2400" dirty="0" smtClean="0">
                <a:latin typeface="Arial"/>
                <a:cs typeface="Arial"/>
              </a:rPr>
              <a:t>Doesn’t generate application code.</a:t>
            </a:r>
          </a:p>
          <a:p>
            <a:r>
              <a:rPr lang="en-US" sz="2400" dirty="0" smtClean="0">
                <a:latin typeface="Arial"/>
                <a:cs typeface="Arial"/>
              </a:rPr>
              <a:t>You can customize the Spring </a:t>
            </a:r>
            <a:r>
              <a:rPr lang="en-US" sz="2400" dirty="0" err="1" smtClean="0">
                <a:latin typeface="Arial"/>
                <a:cs typeface="Arial"/>
              </a:rPr>
              <a:t>Initialzr</a:t>
            </a:r>
            <a:endParaRPr lang="en-US" sz="2400" dirty="0">
              <a:latin typeface="Arial"/>
              <a:cs typeface="Arial"/>
            </a:endParaRPr>
          </a:p>
          <a:p>
            <a:pPr lvl="1"/>
            <a:r>
              <a:rPr lang="en-US" sz="2000" dirty="0">
                <a:latin typeface="Courier"/>
                <a:cs typeface="Courier"/>
              </a:rPr>
              <a:t>https://</a:t>
            </a:r>
            <a:r>
              <a:rPr lang="en-US" sz="2000" dirty="0" err="1">
                <a:latin typeface="Courier"/>
                <a:cs typeface="Courier"/>
              </a:rPr>
              <a:t>github.com</a:t>
            </a:r>
            <a:r>
              <a:rPr lang="en-US" sz="2000" dirty="0">
                <a:latin typeface="Courier"/>
                <a:cs typeface="Courier"/>
              </a:rPr>
              <a:t>/spring-</a:t>
            </a:r>
            <a:r>
              <a:rPr lang="en-US" sz="2000" dirty="0" err="1">
                <a:latin typeface="Courier"/>
                <a:cs typeface="Courier"/>
              </a:rPr>
              <a:t>io</a:t>
            </a:r>
            <a:r>
              <a:rPr lang="en-US" sz="2000" dirty="0">
                <a:latin typeface="Courier"/>
                <a:cs typeface="Courier"/>
              </a:rPr>
              <a:t>/</a:t>
            </a:r>
            <a:r>
              <a:rPr lang="en-US" sz="2000" dirty="0" err="1">
                <a:latin typeface="Courier"/>
                <a:cs typeface="Courier"/>
              </a:rPr>
              <a:t>initializr</a:t>
            </a:r>
            <a:r>
              <a:rPr lang="en-US" sz="2000" dirty="0" smtClean="0">
                <a:latin typeface="Courier"/>
                <a:cs typeface="Courier"/>
              </a:rPr>
              <a:t>/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3778917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Interfaces</a:t>
            </a:r>
            <a:endParaRPr lang="en-US" dirty="0"/>
          </a:p>
        </p:txBody>
      </p:sp>
      <p:pic>
        <p:nvPicPr>
          <p:cNvPr id="5" name="Picture 4" descr="Screen Shot 2016-01-17 at 6.2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" y="1584549"/>
            <a:ext cx="2950180" cy="30016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1091" y="97230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 smtClean="0">
                <a:solidFill>
                  <a:schemeClr val="bg1"/>
                </a:solidFill>
              </a:rPr>
              <a:t>Web-based interface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11256" y="97230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 smtClean="0">
                <a:solidFill>
                  <a:schemeClr val="bg1"/>
                </a:solidFill>
              </a:rPr>
              <a:t>Spring Boot CLI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010" y="97230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IDE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Screen Shot 2016-01-18 at 1.42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091" y="1584549"/>
            <a:ext cx="2917008" cy="3001648"/>
          </a:xfrm>
          <a:prstGeom prst="rect">
            <a:avLst/>
          </a:prstGeom>
        </p:spPr>
      </p:pic>
      <p:pic>
        <p:nvPicPr>
          <p:cNvPr id="11" name="Picture 10" descr="Screen Shot 2016-01-18 at 1.57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256" y="1584549"/>
            <a:ext cx="2917008" cy="300164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105628" y="892401"/>
            <a:ext cx="0" cy="37058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160964" y="895863"/>
            <a:ext cx="0" cy="37058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39246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starters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Are virtual packages deployed to Maven central</a:t>
            </a:r>
          </a:p>
          <a:p>
            <a:r>
              <a:rPr lang="en-US" dirty="0" smtClean="0"/>
              <a:t>They pull in other dependencies while containing no code of their own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379919977"/>
              </p:ext>
            </p:extLst>
          </p:nvPr>
        </p:nvGraphicFramePr>
        <p:xfrm>
          <a:off x="1341120" y="2333423"/>
          <a:ext cx="6096000" cy="2370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54236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1-17 at 6.34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96" y="2464856"/>
            <a:ext cx="5188904" cy="21138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>
                <a:latin typeface="Courier"/>
                <a:cs typeface="Courier"/>
              </a:rPr>
              <a:t>pom.xml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082922"/>
            <a:ext cx="8229600" cy="3082925"/>
          </a:xfrm>
        </p:spPr>
        <p:txBody>
          <a:bodyPr/>
          <a:lstStyle/>
          <a:p>
            <a:r>
              <a:rPr lang="en-US" sz="2000" dirty="0" smtClean="0"/>
              <a:t>Set parent of your </a:t>
            </a:r>
            <a:r>
              <a:rPr lang="en-US" sz="2000" dirty="0" err="1" smtClean="0">
                <a:latin typeface="Courier"/>
                <a:cs typeface="Courier"/>
              </a:rPr>
              <a:t>pom.xml</a:t>
            </a:r>
            <a:r>
              <a:rPr lang="en-US" sz="2000" dirty="0" smtClean="0"/>
              <a:t> as </a:t>
            </a:r>
            <a:r>
              <a:rPr lang="en-US" sz="2000" dirty="0">
                <a:latin typeface="Courier"/>
                <a:cs typeface="Courier"/>
              </a:rPr>
              <a:t>spring-boot</a:t>
            </a:r>
            <a:r>
              <a:rPr lang="en-US" sz="2000" dirty="0" smtClean="0">
                <a:latin typeface="Courier"/>
                <a:cs typeface="Courier"/>
              </a:rPr>
              <a:t>-starter-parent</a:t>
            </a:r>
          </a:p>
          <a:p>
            <a:pPr lvl="1"/>
            <a:r>
              <a:rPr lang="en-US" sz="1600" dirty="0" smtClean="0">
                <a:latin typeface="Courier"/>
                <a:cs typeface="Courier"/>
              </a:rPr>
              <a:t>Inherit preset version numbers</a:t>
            </a: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6-01-17 at 6.31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64" y="1898946"/>
            <a:ext cx="7111529" cy="267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2908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6-01-13 at 9.39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01" y="1439939"/>
            <a:ext cx="4343286" cy="28563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Starters </a:t>
            </a:r>
            <a:r>
              <a:rPr lang="en-US" dirty="0" err="1" smtClean="0"/>
              <a:t>vs</a:t>
            </a:r>
            <a:r>
              <a:rPr lang="en-US" dirty="0" smtClean="0"/>
              <a:t> Current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665887" y="925498"/>
            <a:ext cx="4343286" cy="5144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Are the version numbers compatible with each other?</a:t>
            </a:r>
          </a:p>
          <a:p>
            <a:pPr marL="0" indent="0">
              <a:buNone/>
            </a:pPr>
            <a:r>
              <a:rPr lang="en-US" sz="1200" dirty="0" smtClean="0"/>
              <a:t>Is the list of dependencies complete?</a:t>
            </a:r>
          </a:p>
        </p:txBody>
      </p:sp>
      <p:pic>
        <p:nvPicPr>
          <p:cNvPr id="5" name="Picture 4" descr="Screen Shot 2016-01-13 at 9.11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886" y="1439939"/>
            <a:ext cx="4343287" cy="285630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70201" y="925498"/>
            <a:ext cx="4343286" cy="514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 smtClean="0"/>
              <a:t>Starter versions determined by version of Spring Boot used. </a:t>
            </a:r>
          </a:p>
          <a:p>
            <a:pPr marL="0" indent="0">
              <a:buFont typeface="Arial"/>
              <a:buNone/>
            </a:pPr>
            <a:r>
              <a:rPr lang="en-US" sz="1200" dirty="0" smtClean="0"/>
              <a:t>No explicit version numbers. Guaranteed to be compatible.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65887" y="4347067"/>
            <a:ext cx="4343286" cy="242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i="1" dirty="0" smtClean="0"/>
              <a:t>Verbose. Non-boot </a:t>
            </a:r>
            <a:r>
              <a:rPr lang="en-US" i="1" dirty="0" err="1" smtClean="0"/>
              <a:t>pom.xml</a:t>
            </a:r>
            <a:r>
              <a:rPr lang="en-US" i="1" dirty="0" smtClean="0"/>
              <a:t> with version numbers.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70201" y="4347067"/>
            <a:ext cx="4343286" cy="242491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i="1" dirty="0" smtClean="0"/>
              <a:t>Concise. </a:t>
            </a:r>
            <a:r>
              <a:rPr lang="en-US" i="1" dirty="0"/>
              <a:t>B</a:t>
            </a:r>
            <a:r>
              <a:rPr lang="en-US" i="1" dirty="0" smtClean="0"/>
              <a:t>oot </a:t>
            </a:r>
            <a:r>
              <a:rPr lang="en-US" i="1" dirty="0" err="1" smtClean="0"/>
              <a:t>pom.xml</a:t>
            </a:r>
            <a:r>
              <a:rPr lang="en-US" i="1" dirty="0" smtClean="0"/>
              <a:t> without version numbers.</a:t>
            </a:r>
          </a:p>
        </p:txBody>
      </p:sp>
    </p:spTree>
    <p:extLst>
      <p:ext uri="{BB962C8B-B14F-4D97-AF65-F5344CB8AC3E}">
        <p14:creationId xmlns:p14="http://schemas.microsoft.com/office/powerpoint/2010/main" val="356831123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– Make Jar not War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579789"/>
            <a:ext cx="8229600" cy="5731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dirty="0" smtClean="0"/>
              <a:t>Boot’s Maven </a:t>
            </a:r>
            <a:r>
              <a:rPr lang="en-US" sz="2200" dirty="0"/>
              <a:t>/</a:t>
            </a:r>
            <a:r>
              <a:rPr lang="en-US" sz="2200" dirty="0" smtClean="0"/>
              <a:t> </a:t>
            </a:r>
            <a:r>
              <a:rPr lang="en-US" sz="2200" dirty="0" err="1" smtClean="0"/>
              <a:t>Gradle</a:t>
            </a:r>
            <a:r>
              <a:rPr lang="en-US" sz="2200" dirty="0" smtClean="0"/>
              <a:t> plugins produce an executable </a:t>
            </a:r>
            <a:r>
              <a:rPr lang="en-US" sz="2200" i="1" dirty="0" smtClean="0"/>
              <a:t>“fat jar”</a:t>
            </a:r>
          </a:p>
        </p:txBody>
      </p:sp>
      <p:pic>
        <p:nvPicPr>
          <p:cNvPr id="5" name="Picture 4" descr="Screen Shot 2016-01-09 at 11.16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3" y="2482599"/>
            <a:ext cx="4107541" cy="17526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78190" y="2482599"/>
            <a:ext cx="4160762" cy="1752600"/>
            <a:chOff x="278190" y="2821259"/>
            <a:chExt cx="4160762" cy="1752600"/>
          </a:xfrm>
        </p:grpSpPr>
        <p:sp>
          <p:nvSpPr>
            <p:cNvPr id="4" name="Rectangle 3"/>
            <p:cNvSpPr/>
            <p:nvPr/>
          </p:nvSpPr>
          <p:spPr>
            <a:xfrm>
              <a:off x="278190" y="2821259"/>
              <a:ext cx="4160762" cy="1752600"/>
            </a:xfrm>
            <a:prstGeom prst="rect">
              <a:avLst/>
            </a:prstGeom>
            <a:solidFill>
              <a:srgbClr val="008881"/>
            </a:solidFill>
            <a:ln w="63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57199" y="3918856"/>
              <a:ext cx="1840895" cy="5442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Application Code</a:t>
              </a:r>
              <a:endParaRPr lang="en-US" sz="1400" b="1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57199" y="2910561"/>
              <a:ext cx="3812419" cy="9162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Embedded Server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43239" y="3916215"/>
              <a:ext cx="1826380" cy="54428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63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Dependent Jars</a:t>
              </a:r>
              <a:endParaRPr lang="en-US" sz="1400" b="1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26" y="2942035"/>
            <a:ext cx="917439" cy="5461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182" y="3019341"/>
            <a:ext cx="819118" cy="424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6532" y="3078781"/>
            <a:ext cx="1053494" cy="42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3488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executable </a:t>
            </a:r>
            <a:r>
              <a:rPr lang="en-US" i="1" dirty="0" smtClean="0"/>
              <a:t>fat jars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 installation of application servers</a:t>
            </a:r>
          </a:p>
          <a:p>
            <a:r>
              <a:rPr lang="en-US" dirty="0" smtClean="0">
                <a:latin typeface="Arial"/>
                <a:cs typeface="Arial"/>
              </a:rPr>
              <a:t>No setting </a:t>
            </a:r>
            <a:r>
              <a:rPr lang="en-US" dirty="0" err="1" smtClean="0">
                <a:latin typeface="Courier"/>
                <a:cs typeface="Courier"/>
              </a:rPr>
              <a:t>classpath</a:t>
            </a:r>
            <a:endParaRPr lang="en-US" dirty="0" smtClean="0"/>
          </a:p>
          <a:p>
            <a:r>
              <a:rPr lang="en-US" dirty="0" smtClean="0"/>
              <a:t>Promotes consistency across environments</a:t>
            </a:r>
          </a:p>
          <a:p>
            <a:r>
              <a:rPr lang="en-US" dirty="0" smtClean="0"/>
              <a:t>Cloud-friendly</a:t>
            </a:r>
          </a:p>
          <a:p>
            <a:r>
              <a:rPr lang="en-US" dirty="0" smtClean="0"/>
              <a:t>Can be started as Unix services using</a:t>
            </a:r>
          </a:p>
          <a:p>
            <a:pPr lvl="1"/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 err="1" smtClean="0">
                <a:latin typeface="Courier"/>
                <a:cs typeface="Courier"/>
              </a:rPr>
              <a:t>nit.d</a:t>
            </a:r>
            <a:endParaRPr lang="en-US" dirty="0" smtClean="0">
              <a:latin typeface="Courier"/>
              <a:cs typeface="Courier"/>
            </a:endParaRPr>
          </a:p>
          <a:p>
            <a:pPr lvl="1"/>
            <a:r>
              <a:rPr lang="en-US" dirty="0" err="1" smtClean="0">
                <a:latin typeface="Courier"/>
                <a:cs typeface="Courier"/>
              </a:rPr>
              <a:t>systemd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4" name="Picture 3" descr="Screen Shot 2016-01-16 at 12.07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790" y="2515159"/>
            <a:ext cx="1968500" cy="19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9066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42" y="2711418"/>
            <a:ext cx="1045680" cy="10456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762" y="1536094"/>
            <a:ext cx="4620381" cy="2978172"/>
          </a:xfrm>
          <a:prstGeom prst="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17714" y="1672681"/>
            <a:ext cx="4378475" cy="1060840"/>
          </a:xfrm>
          <a:prstGeom prst="rect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/>
              <a:t>Application Context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217714" y="2895607"/>
            <a:ext cx="4378476" cy="696686"/>
          </a:xfrm>
          <a:prstGeom prst="rect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 smtClean="0"/>
              <a:t>Application Code</a:t>
            </a:r>
            <a:endParaRPr lang="en-US" sz="1200" dirty="0"/>
          </a:p>
        </p:txBody>
      </p:sp>
      <p:sp>
        <p:nvSpPr>
          <p:cNvPr id="11" name="Rectangular Callout 10"/>
          <p:cNvSpPr/>
          <p:nvPr/>
        </p:nvSpPr>
        <p:spPr>
          <a:xfrm>
            <a:off x="5565403" y="1536094"/>
            <a:ext cx="1196678" cy="504688"/>
          </a:xfrm>
          <a:prstGeom prst="wedgeRectCallout">
            <a:avLst>
              <a:gd name="adj1" fmla="val 43853"/>
              <a:gd name="adj2" fmla="val 145831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Y</a:t>
            </a:r>
            <a:r>
              <a:rPr lang="en-US" sz="1000" dirty="0" smtClean="0"/>
              <a:t>ou have </a:t>
            </a:r>
            <a:r>
              <a:rPr lang="en-US" sz="1000" dirty="0" smtClean="0">
                <a:latin typeface="Courier"/>
                <a:cs typeface="Courier"/>
              </a:rPr>
              <a:t>H2</a:t>
            </a:r>
            <a:r>
              <a:rPr lang="en-US" sz="1000" dirty="0" smtClean="0"/>
              <a:t> in the </a:t>
            </a:r>
            <a:r>
              <a:rPr lang="en-US" sz="1000" dirty="0" err="1" smtClean="0">
                <a:latin typeface="Courier"/>
                <a:cs typeface="Courier"/>
              </a:rPr>
              <a:t>classpath</a:t>
            </a:r>
            <a:endParaRPr lang="en-US" sz="1000" dirty="0">
              <a:latin typeface="Courier"/>
              <a:cs typeface="Courier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4838107" y="2225521"/>
            <a:ext cx="1313543" cy="895050"/>
          </a:xfrm>
          <a:prstGeom prst="wedgeRectCallout">
            <a:avLst>
              <a:gd name="adj1" fmla="val 77276"/>
              <a:gd name="adj2" fmla="val 4275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You don’t have database connection beans configured manually</a:t>
            </a:r>
            <a:endParaRPr lang="en-US" sz="1000" dirty="0"/>
          </a:p>
        </p:txBody>
      </p:sp>
      <p:sp>
        <p:nvSpPr>
          <p:cNvPr id="13" name="Rectangular Callout 12"/>
          <p:cNvSpPr/>
          <p:nvPr/>
        </p:nvSpPr>
        <p:spPr>
          <a:xfrm>
            <a:off x="4838107" y="3234257"/>
            <a:ext cx="1313543" cy="716072"/>
          </a:xfrm>
          <a:prstGeom prst="wedgeRectCallout">
            <a:avLst>
              <a:gd name="adj1" fmla="val 71751"/>
              <a:gd name="adj2" fmla="val -33361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Let me auto-configure </a:t>
            </a:r>
            <a:r>
              <a:rPr lang="en-US" sz="1000" dirty="0" smtClean="0">
                <a:latin typeface="Courier"/>
                <a:cs typeface="Courier"/>
              </a:rPr>
              <a:t>H2 </a:t>
            </a:r>
            <a:r>
              <a:rPr lang="en-US" sz="1000" dirty="0" err="1" smtClean="0">
                <a:latin typeface="Courier"/>
                <a:cs typeface="Courier"/>
              </a:rPr>
              <a:t>datasource</a:t>
            </a:r>
            <a:r>
              <a:rPr lang="en-US" sz="1000" dirty="0" smtClean="0">
                <a:latin typeface="Courier"/>
                <a:cs typeface="Courier"/>
              </a:rPr>
              <a:t> </a:t>
            </a:r>
            <a:r>
              <a:rPr lang="en-US" sz="1000" dirty="0" smtClean="0"/>
              <a:t>and </a:t>
            </a:r>
            <a:r>
              <a:rPr lang="en-US" sz="1000" dirty="0" err="1" smtClean="0">
                <a:latin typeface="Courier"/>
                <a:cs typeface="Courier"/>
              </a:rPr>
              <a:t>JdbcTemplate</a:t>
            </a:r>
            <a:endParaRPr lang="en-US" sz="1000" dirty="0">
              <a:latin typeface="Courier"/>
              <a:cs typeface="Courier"/>
            </a:endParaRPr>
          </a:p>
        </p:txBody>
      </p:sp>
      <p:sp>
        <p:nvSpPr>
          <p:cNvPr id="14" name="Rectangular Callout 13"/>
          <p:cNvSpPr/>
          <p:nvPr/>
        </p:nvSpPr>
        <p:spPr>
          <a:xfrm>
            <a:off x="7284507" y="1540933"/>
            <a:ext cx="1196678" cy="516783"/>
          </a:xfrm>
          <a:prstGeom prst="wedgeRectCallout">
            <a:avLst>
              <a:gd name="adj1" fmla="val -48904"/>
              <a:gd name="adj2" fmla="val 144941"/>
            </a:avLst>
          </a:prstGeom>
          <a:solidFill>
            <a:schemeClr val="accent6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Y</a:t>
            </a:r>
            <a:r>
              <a:rPr lang="en-US" sz="1000" dirty="0" smtClean="0"/>
              <a:t>ou have </a:t>
            </a:r>
            <a:r>
              <a:rPr lang="en-US" sz="1000" dirty="0" err="1" smtClean="0">
                <a:latin typeface="Courier"/>
                <a:cs typeface="Courier"/>
              </a:rPr>
              <a:t>Thymeleaf</a:t>
            </a:r>
            <a:r>
              <a:rPr lang="en-US" sz="1000" dirty="0" smtClean="0"/>
              <a:t> in the </a:t>
            </a:r>
            <a:r>
              <a:rPr lang="en-US" sz="1000" dirty="0" err="1" smtClean="0">
                <a:latin typeface="Courier"/>
                <a:cs typeface="Courier"/>
              </a:rPr>
              <a:t>classpath</a:t>
            </a:r>
            <a:endParaRPr lang="en-US" sz="1000" dirty="0">
              <a:latin typeface="Courier"/>
              <a:cs typeface="Courier"/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7717412" y="2662974"/>
            <a:ext cx="1313543" cy="1287356"/>
          </a:xfrm>
          <a:prstGeom prst="wedgeRectCallout">
            <a:avLst>
              <a:gd name="adj1" fmla="val -67292"/>
              <a:gd name="adj2" fmla="val 7037"/>
            </a:avLst>
          </a:prstGeom>
          <a:solidFill>
            <a:schemeClr val="accent6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Let me auto-configure a </a:t>
            </a:r>
            <a:r>
              <a:rPr lang="en-US" sz="1000" dirty="0" err="1" smtClean="0">
                <a:latin typeface="Courier"/>
                <a:cs typeface="Courier"/>
              </a:rPr>
              <a:t>Thymeleaf</a:t>
            </a:r>
            <a:r>
              <a:rPr lang="en-US" sz="1000" dirty="0" smtClean="0">
                <a:latin typeface="Courier"/>
                <a:cs typeface="Courier"/>
              </a:rPr>
              <a:t> template resolver, view resolver, </a:t>
            </a:r>
            <a:r>
              <a:rPr lang="en-US" sz="1000" dirty="0" smtClean="0">
                <a:cs typeface="Courier"/>
              </a:rPr>
              <a:t>and</a:t>
            </a:r>
            <a:r>
              <a:rPr lang="en-US" sz="1000" dirty="0" smtClean="0">
                <a:latin typeface="Courier"/>
                <a:cs typeface="Courier"/>
              </a:rPr>
              <a:t> template engine</a:t>
            </a:r>
            <a:endParaRPr lang="en-US" sz="1000" dirty="0">
              <a:latin typeface="Courier"/>
              <a:cs typeface="Courier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7609" y="2225520"/>
            <a:ext cx="1061962" cy="437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ourier"/>
                <a:cs typeface="Courier"/>
              </a:rPr>
              <a:t>t</a:t>
            </a:r>
            <a:r>
              <a:rPr lang="en-US" sz="1000" dirty="0" smtClean="0">
                <a:latin typeface="Courier"/>
                <a:cs typeface="Courier"/>
              </a:rPr>
              <a:t>emplate resolver</a:t>
            </a:r>
            <a:endParaRPr lang="en-US" sz="1000" dirty="0">
              <a:latin typeface="Courier"/>
              <a:cs typeface="Courier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53002" y="2225520"/>
            <a:ext cx="1061962" cy="437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urier"/>
                <a:cs typeface="Courier"/>
              </a:rPr>
              <a:t>view resolver</a:t>
            </a:r>
            <a:endParaRPr lang="en-US" sz="1000" dirty="0">
              <a:latin typeface="Courier"/>
              <a:cs typeface="Courier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289909" y="2233566"/>
            <a:ext cx="1061962" cy="43745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ourier"/>
                <a:cs typeface="Courier"/>
              </a:rPr>
              <a:t>t</a:t>
            </a:r>
            <a:r>
              <a:rPr lang="en-US" sz="1000" dirty="0" smtClean="0">
                <a:latin typeface="Courier"/>
                <a:cs typeface="Courier"/>
              </a:rPr>
              <a:t>emplate engine</a:t>
            </a:r>
            <a:endParaRPr lang="en-US" sz="1000" dirty="0">
              <a:latin typeface="Courier"/>
              <a:cs typeface="Courier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848167" y="1736885"/>
            <a:ext cx="1061962" cy="4374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Courier"/>
                <a:cs typeface="Courier"/>
              </a:rPr>
              <a:t>H2 </a:t>
            </a:r>
            <a:r>
              <a:rPr lang="en-US" sz="1000" dirty="0" err="1" smtClean="0">
                <a:latin typeface="Courier"/>
                <a:cs typeface="Courier"/>
              </a:rPr>
              <a:t>datasource</a:t>
            </a:r>
            <a:endParaRPr lang="en-US" sz="1000" dirty="0">
              <a:latin typeface="Courier"/>
              <a:cs typeface="Courier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89909" y="1739687"/>
            <a:ext cx="1061962" cy="4374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latin typeface="Courier"/>
                <a:cs typeface="Courier"/>
              </a:rPr>
              <a:t>Jdbc</a:t>
            </a:r>
            <a:endParaRPr lang="en-US" sz="1000" dirty="0" smtClean="0">
              <a:latin typeface="Courier"/>
              <a:cs typeface="Courier"/>
            </a:endParaRPr>
          </a:p>
          <a:p>
            <a:pPr algn="ctr"/>
            <a:r>
              <a:rPr lang="en-US" sz="1000" dirty="0" smtClean="0">
                <a:latin typeface="Courier"/>
                <a:cs typeface="Courier"/>
              </a:rPr>
              <a:t>Template</a:t>
            </a:r>
            <a:endParaRPr lang="en-US" sz="1000" dirty="0">
              <a:latin typeface="Courier"/>
              <a:cs typeface="Couri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762" y="894602"/>
            <a:ext cx="8934193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Automatically configures application based on the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classpath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17715" y="3749528"/>
            <a:ext cx="4378476" cy="604755"/>
            <a:chOff x="217715" y="3749528"/>
            <a:chExt cx="4378476" cy="604755"/>
          </a:xfrm>
        </p:grpSpPr>
        <p:sp>
          <p:nvSpPr>
            <p:cNvPr id="6" name="Rectangle 5"/>
            <p:cNvSpPr/>
            <p:nvPr/>
          </p:nvSpPr>
          <p:spPr>
            <a:xfrm>
              <a:off x="217715" y="3749528"/>
              <a:ext cx="4378476" cy="604755"/>
            </a:xfrm>
            <a:prstGeom prst="rect">
              <a:avLst/>
            </a:prstGeom>
            <a:solidFill>
              <a:srgbClr val="008881"/>
            </a:solidFill>
            <a:ln w="63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err="1">
                  <a:latin typeface="Courier"/>
                  <a:cs typeface="Courier"/>
                </a:rPr>
                <a:t>c</a:t>
              </a:r>
              <a:r>
                <a:rPr lang="en-US" sz="1400" dirty="0" err="1" smtClean="0">
                  <a:latin typeface="Courier"/>
                  <a:cs typeface="Courier"/>
                </a:rPr>
                <a:t>lasspath</a:t>
              </a:r>
              <a:endParaRPr lang="en-US" sz="1400" dirty="0">
                <a:latin typeface="Courier"/>
                <a:cs typeface="Courier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8035" y="3801227"/>
              <a:ext cx="609600" cy="51012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648" y="3801227"/>
              <a:ext cx="2027161" cy="485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51859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anchor="t"/>
          <a:lstStyle/>
          <a:p>
            <a:pPr marL="0" indent="0" algn="ctr">
              <a:buNone/>
            </a:pPr>
            <a:r>
              <a:rPr lang="en-US" dirty="0" smtClean="0"/>
              <a:t>Offers production-ready features such as monitoring and metrics to improve operator efficiency</a:t>
            </a:r>
          </a:p>
        </p:txBody>
      </p:sp>
      <p:pic>
        <p:nvPicPr>
          <p:cNvPr id="5" name="Picture 4" descr="Screen Shot 2016-01-13 at 10.40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2934600"/>
            <a:ext cx="59055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6388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 txBox="1">
            <a:spLocks/>
          </p:cNvSpPr>
          <p:nvPr/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9394" y="1401532"/>
            <a:ext cx="3642681" cy="14065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918" y="2799151"/>
            <a:ext cx="3644114" cy="12554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1" name="Text Placeholder 2"/>
          <p:cNvSpPr txBox="1">
            <a:spLocks/>
          </p:cNvSpPr>
          <p:nvPr/>
        </p:nvSpPr>
        <p:spPr>
          <a:xfrm>
            <a:off x="137425" y="791915"/>
            <a:ext cx="5763337" cy="32415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Embodiment </a:t>
            </a:r>
            <a:r>
              <a:rPr lang="en-US" sz="1800" dirty="0"/>
              <a:t>of best </a:t>
            </a:r>
            <a:r>
              <a:rPr lang="en-US" sz="1800" dirty="0" smtClean="0"/>
              <a:t>industry </a:t>
            </a:r>
            <a:r>
              <a:rPr lang="en-US" sz="1800" dirty="0" err="1" smtClean="0"/>
              <a:t>dev</a:t>
            </a:r>
            <a:r>
              <a:rPr lang="en-US" sz="1800" dirty="0" smtClean="0"/>
              <a:t> practices</a:t>
            </a:r>
          </a:p>
          <a:p>
            <a:r>
              <a:rPr lang="en-US" sz="1800" dirty="0" smtClean="0"/>
              <a:t>The best of Java OSS, curated &amp; improved</a:t>
            </a:r>
          </a:p>
          <a:p>
            <a:r>
              <a:rPr lang="en-US" sz="1800" dirty="0" smtClean="0"/>
              <a:t>OSS, Apache 2.0 licensed</a:t>
            </a:r>
          </a:p>
          <a:p>
            <a:r>
              <a:rPr lang="en-US" sz="1800" dirty="0" smtClean="0"/>
              <a:t>Proven, mature, since 2004</a:t>
            </a:r>
          </a:p>
          <a:p>
            <a:r>
              <a:rPr lang="en-US" sz="1800" dirty="0" smtClean="0"/>
              <a:t>Well understood and documented</a:t>
            </a:r>
          </a:p>
          <a:p>
            <a:r>
              <a:rPr lang="en-US" sz="1800" dirty="0" smtClean="0"/>
              <a:t>Millions of downloads</a:t>
            </a:r>
          </a:p>
          <a:p>
            <a:r>
              <a:rPr lang="en-US" sz="1800" dirty="0"/>
              <a:t>Used heavily by Netflix and </a:t>
            </a:r>
            <a:r>
              <a:rPr lang="en-US" sz="1800" dirty="0" smtClean="0"/>
              <a:t>F2000</a:t>
            </a:r>
          </a:p>
          <a:p>
            <a:endParaRPr lang="en-US" sz="1800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>
                <a:solidFill>
                  <a:schemeClr val="tx1"/>
                </a:solidFill>
              </a:rPr>
              <a:t>What </a:t>
            </a:r>
            <a:r>
              <a:rPr lang="en-US" sz="2600" dirty="0" smtClean="0">
                <a:solidFill>
                  <a:schemeClr val="tx1"/>
                </a:solidFill>
              </a:rPr>
              <a:t>is </a:t>
            </a:r>
            <a:r>
              <a:rPr lang="en-US" sz="2600" dirty="0" smtClean="0"/>
              <a:t>Spring IO?</a:t>
            </a:r>
            <a:endParaRPr lang="en-US" sz="260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</a:t>
            </a:r>
            <a:r>
              <a:rPr lang="en-US" dirty="0" smtClean="0"/>
              <a:t>he #1 enterprise Java application </a:t>
            </a:r>
            <a:r>
              <a:rPr lang="en-US" dirty="0"/>
              <a:t>d</a:t>
            </a:r>
            <a:r>
              <a:rPr lang="en-US" dirty="0" smtClean="0"/>
              <a:t>evelopment </a:t>
            </a:r>
            <a:r>
              <a:rPr lang="en-US" dirty="0"/>
              <a:t>f</a:t>
            </a:r>
            <a:r>
              <a:rPr lang="en-US" dirty="0" smtClean="0"/>
              <a:t>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2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07945"/>
            <a:ext cx="8229601" cy="363558"/>
          </a:xfrm>
        </p:spPr>
        <p:txBody>
          <a:bodyPr/>
          <a:lstStyle/>
          <a:p>
            <a:r>
              <a:rPr lang="en-US" dirty="0" smtClean="0"/>
              <a:t>Actuator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Services exposed through </a:t>
            </a:r>
          </a:p>
          <a:p>
            <a:pPr lvl="1"/>
            <a:r>
              <a:rPr lang="en-US" sz="1800" dirty="0" smtClean="0"/>
              <a:t>HTTP </a:t>
            </a:r>
            <a:r>
              <a:rPr lang="en-US" sz="1800" dirty="0"/>
              <a:t>endpoints for Spring MVC </a:t>
            </a:r>
            <a:r>
              <a:rPr lang="en-US" sz="1800" dirty="0" smtClean="0"/>
              <a:t>Applications</a:t>
            </a:r>
          </a:p>
          <a:p>
            <a:pPr lvl="1"/>
            <a:r>
              <a:rPr lang="en-US" sz="1800" dirty="0"/>
              <a:t>s</a:t>
            </a:r>
            <a:r>
              <a:rPr lang="en-US" sz="1800" dirty="0" smtClean="0"/>
              <a:t>hell interface</a:t>
            </a:r>
          </a:p>
          <a:p>
            <a:pPr lvl="1"/>
            <a:r>
              <a:rPr lang="en-US" sz="1800" dirty="0" smtClean="0"/>
              <a:t>JMX Beans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lternate Process 3"/>
          <p:cNvSpPr/>
          <p:nvPr/>
        </p:nvSpPr>
        <p:spPr>
          <a:xfrm>
            <a:off x="1463524" y="3090451"/>
            <a:ext cx="6700762" cy="1251503"/>
          </a:xfrm>
          <a:prstGeom prst="flowChartAlternateProcess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300000"/>
              </a:lnSpc>
            </a:pPr>
            <a:r>
              <a:rPr lang="en-US" dirty="0" smtClean="0"/>
              <a:t>Spring Boot Application</a:t>
            </a:r>
            <a:endParaRPr lang="en-US" dirty="0"/>
          </a:p>
        </p:txBody>
      </p:sp>
      <p:sp>
        <p:nvSpPr>
          <p:cNvPr id="5" name="Alternate Process 4"/>
          <p:cNvSpPr/>
          <p:nvPr/>
        </p:nvSpPr>
        <p:spPr>
          <a:xfrm>
            <a:off x="2019905" y="3199307"/>
            <a:ext cx="5636381" cy="417168"/>
          </a:xfrm>
          <a:prstGeom prst="flowChartAlternateProcess">
            <a:avLst/>
          </a:prstGeom>
          <a:solidFill>
            <a:schemeClr val="bg2">
              <a:lumMod val="2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Actuator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25540" y="2742107"/>
            <a:ext cx="1269984" cy="45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REST endpoint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4204324" y="2742107"/>
            <a:ext cx="1269984" cy="45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shell interface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195198" y="2742107"/>
            <a:ext cx="1269984" cy="45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JMX </a:t>
            </a:r>
          </a:p>
          <a:p>
            <a:pPr algn="ctr"/>
            <a:r>
              <a:rPr lang="en-US" sz="1400" dirty="0" smtClean="0"/>
              <a:t>beans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485915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Actuator Endpoints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Actuator endpoints can be organized into three categories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38480" y="2256960"/>
            <a:ext cx="2458720" cy="1754327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Configuration</a:t>
            </a:r>
          </a:p>
          <a:p>
            <a:pPr lvl="1"/>
            <a:r>
              <a:rPr lang="en-US" dirty="0" smtClean="0">
                <a:latin typeface="Courier"/>
                <a:cs typeface="Courier"/>
              </a:rPr>
              <a:t>/beans</a:t>
            </a:r>
          </a:p>
          <a:p>
            <a:pPr lvl="1"/>
            <a:r>
              <a:rPr lang="en-US" dirty="0" smtClean="0">
                <a:latin typeface="Courier"/>
                <a:cs typeface="Courier"/>
              </a:rPr>
              <a:t>/autoconfig</a:t>
            </a:r>
          </a:p>
          <a:p>
            <a:pPr lvl="1"/>
            <a:r>
              <a:rPr lang="en-US" dirty="0" smtClean="0">
                <a:latin typeface="Courier"/>
                <a:cs typeface="Courier"/>
              </a:rPr>
              <a:t>/env</a:t>
            </a:r>
          </a:p>
          <a:p>
            <a:pPr lvl="1"/>
            <a:r>
              <a:rPr lang="en-US" dirty="0" smtClean="0">
                <a:latin typeface="Courier"/>
                <a:cs typeface="Courier"/>
              </a:rPr>
              <a:t>/configprops</a:t>
            </a:r>
          </a:p>
          <a:p>
            <a:pPr lvl="1"/>
            <a:r>
              <a:rPr lang="en-US" dirty="0" smtClean="0">
                <a:latin typeface="Courier"/>
                <a:cs typeface="Courier"/>
              </a:rPr>
              <a:t>/controller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6800" y="2246800"/>
            <a:ext cx="2458720" cy="92333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Miscellaneous</a:t>
            </a:r>
          </a:p>
          <a:p>
            <a:pPr lvl="1"/>
            <a:r>
              <a:rPr lang="en-US" dirty="0" smtClean="0">
                <a:latin typeface="Courier"/>
                <a:cs typeface="Courier"/>
              </a:rPr>
              <a:t>/shutdown</a:t>
            </a:r>
          </a:p>
          <a:p>
            <a:pPr lvl="1"/>
            <a:r>
              <a:rPr lang="en-US" dirty="0" smtClean="0">
                <a:latin typeface="Courier"/>
                <a:cs typeface="Courier"/>
              </a:rPr>
              <a:t>/info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00" y="2256960"/>
            <a:ext cx="2458720" cy="1200329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Metrics</a:t>
            </a:r>
          </a:p>
          <a:p>
            <a:pPr lvl="1"/>
            <a:r>
              <a:rPr lang="en-US" dirty="0" smtClean="0">
                <a:latin typeface="Courier"/>
                <a:cs typeface="Courier"/>
              </a:rPr>
              <a:t>/metrics</a:t>
            </a:r>
          </a:p>
          <a:p>
            <a:pPr lvl="1"/>
            <a:r>
              <a:rPr lang="en-US" dirty="0" smtClean="0">
                <a:latin typeface="Courier"/>
                <a:cs typeface="Courier"/>
              </a:rPr>
              <a:t>/trace</a:t>
            </a:r>
          </a:p>
          <a:p>
            <a:pPr lvl="1"/>
            <a:r>
              <a:rPr lang="en-US" dirty="0" smtClean="0">
                <a:latin typeface="Courier"/>
                <a:cs typeface="Courier"/>
              </a:rPr>
              <a:t>/dump</a:t>
            </a:r>
          </a:p>
        </p:txBody>
      </p:sp>
    </p:spTree>
    <p:extLst>
      <p:ext uri="{BB962C8B-B14F-4D97-AF65-F5344CB8AC3E}">
        <p14:creationId xmlns:p14="http://schemas.microsoft.com/office/powerpoint/2010/main" val="331219723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"/>
                <a:cs typeface="Courier"/>
              </a:rPr>
              <a:t>/health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21286" y="971005"/>
            <a:ext cx="5263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Reports health metrics for the </a:t>
            </a:r>
            <a:r>
              <a:rPr lang="en-US" sz="1900" dirty="0" smtClean="0">
                <a:solidFill>
                  <a:schemeClr val="bg1"/>
                </a:solidFill>
              </a:rPr>
              <a:t>application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520" y="1505498"/>
            <a:ext cx="3901440" cy="2862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Each </a:t>
            </a:r>
            <a:r>
              <a:rPr lang="en-US" dirty="0">
                <a:solidFill>
                  <a:schemeClr val="bg1"/>
                </a:solidFill>
              </a:rPr>
              <a:t>check returns a 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Health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object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tatus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UP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DOWN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UNKONWN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OUT_OF_SERVICE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Possibly with details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Plugin own health definitions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Screen Shot 2016-01-10 at 6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33" y="1169655"/>
            <a:ext cx="3822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2417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"/>
                <a:cs typeface="Courier"/>
              </a:rPr>
              <a:t>/metrics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9" y="1781057"/>
            <a:ext cx="4087754" cy="21551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Reports application metrics such as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Memory usage and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HTTP request counters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metri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57" y="1334532"/>
            <a:ext cx="8229600" cy="30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6196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&amp; Cloud Foundry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74" y="1562025"/>
            <a:ext cx="1905078" cy="1905074"/>
          </a:xfrm>
          <a:prstGeom prst="rect">
            <a:avLst/>
          </a:prstGeom>
        </p:spPr>
      </p:pic>
      <p:pic>
        <p:nvPicPr>
          <p:cNvPr id="5" name="Picture 4" descr="PivotalCloudFoundry-CloudRings-OnD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1469092"/>
            <a:ext cx="2996315" cy="199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69703"/>
      </p:ext>
    </p:extLst>
  </p:cSld>
  <p:clrMapOvr>
    <a:masterClrMapping/>
  </p:clrMapOvr>
  <p:transition xmlns:p14="http://schemas.microsoft.com/office/powerpoint/2010/main"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368300"/>
            <a:ext cx="41402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6651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8 at 1.42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018" y="-389"/>
            <a:ext cx="5005965" cy="5151218"/>
          </a:xfrm>
          <a:prstGeom prst="rect">
            <a:avLst/>
          </a:prstGeom>
        </p:spPr>
      </p:pic>
      <p:pic>
        <p:nvPicPr>
          <p:cNvPr id="5" name="Picture 4" descr="FedEx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24" b="95833" l="1591" r="99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53" y="-389"/>
            <a:ext cx="1751723" cy="51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8801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60946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0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Initializr</a:t>
            </a:r>
            <a:r>
              <a:rPr lang="en-US" dirty="0" smtClean="0"/>
              <a:t>- </a:t>
            </a:r>
            <a:r>
              <a:rPr lang="en-US" dirty="0" smtClean="0">
                <a:hlinkClick r:id="rId2"/>
              </a:rPr>
              <a:t>http://start.spring.io</a:t>
            </a:r>
            <a:endParaRPr lang="en-US" dirty="0" smtClean="0"/>
          </a:p>
          <a:p>
            <a:r>
              <a:rPr lang="en-US" dirty="0" err="1" smtClean="0"/>
              <a:t>Spring.io</a:t>
            </a:r>
            <a:r>
              <a:rPr lang="en-US" dirty="0" smtClean="0"/>
              <a:t>- </a:t>
            </a:r>
            <a:r>
              <a:rPr lang="en-US" dirty="0" smtClean="0">
                <a:hlinkClick r:id="rId3"/>
              </a:rPr>
              <a:t>http://spring.io/spring-boot</a:t>
            </a:r>
            <a:r>
              <a:rPr lang="en-US" dirty="0" smtClean="0"/>
              <a:t> </a:t>
            </a:r>
          </a:p>
          <a:p>
            <a:r>
              <a:rPr lang="en-US" dirty="0"/>
              <a:t>HATEOAS- </a:t>
            </a:r>
            <a:r>
              <a:rPr lang="en-US" dirty="0">
                <a:hlinkClick r:id="rId4"/>
              </a:rPr>
              <a:t>http:/</a:t>
            </a:r>
            <a:r>
              <a:rPr lang="en-US" dirty="0" smtClean="0">
                <a:hlinkClick r:id="rId4"/>
              </a:rPr>
              <a:t>/spring.io</a:t>
            </a:r>
            <a:r>
              <a:rPr lang="en-US" dirty="0">
                <a:hlinkClick r:id="rId4"/>
              </a:rPr>
              <a:t>/spring-</a:t>
            </a:r>
            <a:r>
              <a:rPr lang="en-US" dirty="0" smtClean="0">
                <a:hlinkClick r:id="rId4"/>
              </a:rPr>
              <a:t>hateoas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Spring Data Rest- </a:t>
            </a:r>
            <a:r>
              <a:rPr lang="en-US" dirty="0">
                <a:hlinkClick r:id="rId5"/>
              </a:rPr>
              <a:t>http:/</a:t>
            </a:r>
            <a:r>
              <a:rPr lang="en-US" dirty="0" smtClean="0">
                <a:hlinkClick r:id="rId5"/>
              </a:rPr>
              <a:t>/spring.io</a:t>
            </a:r>
            <a:r>
              <a:rPr lang="en-US" dirty="0">
                <a:hlinkClick r:id="rId5"/>
              </a:rPr>
              <a:t>/spring-data-</a:t>
            </a:r>
            <a:r>
              <a:rPr lang="en-US" dirty="0" smtClean="0">
                <a:hlinkClick r:id="rId5"/>
              </a:rPr>
              <a:t>rest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63563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711" y="0"/>
            <a:ext cx="5853854" cy="5143500"/>
          </a:xfrm>
          <a:prstGeom prst="rect">
            <a:avLst/>
          </a:prstGeom>
          <a:effectLst>
            <a:reflection stA="15000" endPos="57000" dist="127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1352185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writing non-Boot applications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7907"/>
          <a:stretch/>
        </p:blipFill>
        <p:spPr>
          <a:xfrm>
            <a:off x="0" y="848522"/>
            <a:ext cx="4486829" cy="42949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350" y="848522"/>
            <a:ext cx="5600650" cy="429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0924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building non-Boot applications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1" y="982315"/>
            <a:ext cx="4798478" cy="3419213"/>
          </a:xfrm>
        </p:spPr>
        <p:txBody>
          <a:bodyPr anchor="ctr">
            <a:normAutofit/>
          </a:bodyPr>
          <a:lstStyle/>
          <a:p>
            <a:r>
              <a:rPr lang="en-US" dirty="0" err="1">
                <a:latin typeface="Courier"/>
                <a:cs typeface="Courier"/>
              </a:rPr>
              <a:t>Classpath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Arial"/>
                <a:cs typeface="Arial"/>
              </a:rPr>
              <a:t>errors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Jar is missing</a:t>
            </a:r>
          </a:p>
          <a:p>
            <a:pPr lvl="1"/>
            <a:r>
              <a:rPr lang="en-US" dirty="0" smtClean="0"/>
              <a:t>There </a:t>
            </a:r>
            <a:r>
              <a:rPr lang="en-US" dirty="0"/>
              <a:t>is one Jar too many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class is not visible where it should be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Java-Classpa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720" y="982315"/>
            <a:ext cx="3305384" cy="341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4660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writing non-Boot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1-12 at 9.59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58" y="1697732"/>
            <a:ext cx="6776024" cy="2911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1328" y="908019"/>
            <a:ext cx="6082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Version incompatibility of libraries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42543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building non-Boot applications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651067" y="2006004"/>
            <a:ext cx="1866885" cy="4882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4D4D4D"/>
            </a:solidFill>
          </a:ln>
        </p:spPr>
        <p:style>
          <a:lnRef idx="1">
            <a:schemeClr val="accent4"/>
          </a:lnRef>
          <a:fillRef idx="1002">
            <a:schemeClr val="lt1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ourier"/>
                <a:cs typeface="Courier"/>
              </a:rPr>
              <a:t>w</a:t>
            </a:r>
            <a:r>
              <a:rPr lang="en-US" sz="1600" b="1" dirty="0" smtClean="0">
                <a:solidFill>
                  <a:schemeClr val="bg1"/>
                </a:solidFill>
                <a:latin typeface="Courier"/>
                <a:cs typeface="Courier"/>
              </a:rPr>
              <a:t>ar / ear</a:t>
            </a:r>
            <a:endParaRPr lang="en-US" sz="1600" b="1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692200" y="3496070"/>
            <a:ext cx="1866885" cy="488294"/>
          </a:xfrm>
          <a:prstGeom prst="rect">
            <a:avLst/>
          </a:prstGeom>
          <a:ln>
            <a:solidFill>
              <a:srgbClr val="4D4D4D"/>
            </a:solidFill>
          </a:ln>
        </p:spPr>
        <p:style>
          <a:lnRef idx="1">
            <a:schemeClr val="accent4"/>
          </a:lnRef>
          <a:fillRef idx="1002">
            <a:schemeClr val="lt1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Prod. Configuration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651067" y="3496070"/>
            <a:ext cx="1866885" cy="48829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4D4D4D"/>
            </a:solidFill>
          </a:ln>
        </p:spPr>
        <p:style>
          <a:lnRef idx="1">
            <a:schemeClr val="accent4"/>
          </a:lnRef>
          <a:fillRef idx="1002">
            <a:schemeClr val="lt1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Dev. Configuration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651067" y="2006004"/>
            <a:ext cx="1866885" cy="4882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4D4D4D"/>
            </a:solidFill>
          </a:ln>
        </p:spPr>
        <p:style>
          <a:lnRef idx="1">
            <a:schemeClr val="accent4"/>
          </a:lnRef>
          <a:fillRef idx="1002">
            <a:schemeClr val="lt1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ourier"/>
                <a:cs typeface="Courier"/>
              </a:rPr>
              <a:t>war / ear</a:t>
            </a:r>
          </a:p>
        </p:txBody>
      </p:sp>
      <p:sp>
        <p:nvSpPr>
          <p:cNvPr id="85" name="Rectangle 84"/>
          <p:cNvSpPr/>
          <p:nvPr/>
        </p:nvSpPr>
        <p:spPr>
          <a:xfrm>
            <a:off x="1395647" y="1798344"/>
            <a:ext cx="2388944" cy="2716371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1546528" y="4145383"/>
            <a:ext cx="208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Dev. Environment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412550" y="1798344"/>
            <a:ext cx="2388944" cy="2716371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5496839" y="4145383"/>
            <a:ext cx="22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Prod. Environment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38894" y="930606"/>
            <a:ext cx="8713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Standard </a:t>
            </a:r>
            <a:r>
              <a:rPr lang="en-US" sz="2400" dirty="0" smtClean="0">
                <a:solidFill>
                  <a:schemeClr val="bg1"/>
                </a:solidFill>
                <a:latin typeface="Courier"/>
                <a:cs typeface="Courier"/>
              </a:rPr>
              <a:t>war/ear</a:t>
            </a:r>
            <a:r>
              <a:rPr lang="en-US" sz="2400" dirty="0" smtClean="0">
                <a:solidFill>
                  <a:schemeClr val="bg1"/>
                </a:solidFill>
              </a:rPr>
              <a:t> packaging causes drift across environments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51067" y="2755589"/>
            <a:ext cx="1866885" cy="48829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4D4D4D"/>
            </a:solidFill>
          </a:ln>
        </p:spPr>
        <p:style>
          <a:lnRef idx="1">
            <a:schemeClr val="accent4"/>
          </a:lnRef>
          <a:fillRef idx="1002">
            <a:schemeClr val="lt1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App Server </a:t>
            </a:r>
            <a:r>
              <a:rPr lang="en-US" sz="1400" b="1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400" b="1" dirty="0" err="1" smtClean="0">
                <a:solidFill>
                  <a:schemeClr val="bg1"/>
                </a:solidFill>
                <a:latin typeface="Courier"/>
                <a:cs typeface="Courier"/>
              </a:rPr>
              <a:t>lasspath</a:t>
            </a:r>
            <a:endParaRPr lang="en-US" sz="1400" b="1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08324" y="2757079"/>
            <a:ext cx="1866885" cy="488294"/>
          </a:xfrm>
          <a:prstGeom prst="rect">
            <a:avLst/>
          </a:prstGeom>
          <a:ln>
            <a:solidFill>
              <a:srgbClr val="4D4D4D"/>
            </a:solidFill>
          </a:ln>
        </p:spPr>
        <p:style>
          <a:lnRef idx="1">
            <a:schemeClr val="accent4"/>
          </a:lnRef>
          <a:fillRef idx="1002">
            <a:schemeClr val="lt1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App Server </a:t>
            </a:r>
            <a:r>
              <a:rPr lang="en-US" sz="1400" b="1" dirty="0" err="1">
                <a:solidFill>
                  <a:schemeClr val="accent2"/>
                </a:solidFill>
                <a:latin typeface="Courier"/>
                <a:cs typeface="Courier"/>
              </a:rPr>
              <a:t>classpath</a:t>
            </a:r>
            <a:endParaRPr lang="en-US" sz="1400" b="1" dirty="0">
              <a:solidFill>
                <a:schemeClr val="accent2"/>
              </a:solidFill>
              <a:latin typeface="Courier"/>
              <a:cs typeface="Courier"/>
            </a:endParaRPr>
          </a:p>
        </p:txBody>
      </p:sp>
      <p:sp>
        <p:nvSpPr>
          <p:cNvPr id="82" name="Multiply 81"/>
          <p:cNvSpPr/>
          <p:nvPr/>
        </p:nvSpPr>
        <p:spPr>
          <a:xfrm>
            <a:off x="5626328" y="2293082"/>
            <a:ext cx="2112330" cy="1647104"/>
          </a:xfrm>
          <a:prstGeom prst="mathMultiply">
            <a:avLst/>
          </a:prstGeom>
          <a:solidFill>
            <a:srgbClr val="FF0000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1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3852E-6 -2.34568E-6 L 0.44164 -0.002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74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711" y="0"/>
            <a:ext cx="5853854" cy="5143500"/>
          </a:xfrm>
          <a:prstGeom prst="rect">
            <a:avLst/>
          </a:prstGeom>
          <a:effectLst>
            <a:reflection stA="15000" endPos="57000" dist="12700" dir="5400000" sy="-100000" algn="bl" rotWithShape="0"/>
          </a:effectLst>
        </p:spPr>
      </p:pic>
      <p:sp>
        <p:nvSpPr>
          <p:cNvPr id="4" name="Oval 3"/>
          <p:cNvSpPr/>
          <p:nvPr/>
        </p:nvSpPr>
        <p:spPr>
          <a:xfrm>
            <a:off x="5268670" y="1555102"/>
            <a:ext cx="704850" cy="704850"/>
          </a:xfrm>
          <a:prstGeom prst="ellipse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rot="19905832">
            <a:off x="4914562" y="987943"/>
            <a:ext cx="423751" cy="496458"/>
          </a:xfrm>
          <a:prstGeom prst="triangle">
            <a:avLst>
              <a:gd name="adj" fmla="val 1962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911760" y="1208900"/>
            <a:ext cx="1411010" cy="1442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Oval 8"/>
          <p:cNvSpPr/>
          <p:nvPr/>
        </p:nvSpPr>
        <p:spPr>
          <a:xfrm>
            <a:off x="4949875" y="1245170"/>
            <a:ext cx="1332103" cy="1361383"/>
          </a:xfrm>
          <a:prstGeom prst="ellipse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4D4D4D"/>
              </a:solidFill>
              <a:effectLst/>
              <a:uFill>
                <a:solidFill>
                  <a:srgbClr val="4D4D4D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972"/>
          <a:stretch>
            <a:fillRect/>
          </a:stretch>
        </p:blipFill>
        <p:spPr>
          <a:xfrm>
            <a:off x="5044031" y="1410996"/>
            <a:ext cx="1133269" cy="10501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1974759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Pivotal_Dark_Template">
  <a:themeElements>
    <a:clrScheme name="Custom 1">
      <a:dk1>
        <a:srgbClr val="262626"/>
      </a:dk1>
      <a:lt1>
        <a:sysClr val="window" lastClr="FFFFFF"/>
      </a:lt1>
      <a:dk2>
        <a:srgbClr val="1B2831"/>
      </a:dk2>
      <a:lt2>
        <a:srgbClr val="F5F5F5"/>
      </a:lt2>
      <a:accent1>
        <a:srgbClr val="138A7E"/>
      </a:accent1>
      <a:accent2>
        <a:srgbClr val="0C5B50"/>
      </a:accent2>
      <a:accent3>
        <a:srgbClr val="8198A4"/>
      </a:accent3>
      <a:accent4>
        <a:srgbClr val="1A6FB7"/>
      </a:accent4>
      <a:accent5>
        <a:srgbClr val="E8E8E8"/>
      </a:accent5>
      <a:accent6>
        <a:srgbClr val="6D3F76"/>
      </a:accent6>
      <a:hlink>
        <a:srgbClr val="138A7E"/>
      </a:hlink>
      <a:folHlink>
        <a:srgbClr val="878787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881"/>
        </a:solidFill>
        <a:ln w="6350"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schemas.microsoft.com/sharepoint/v3/field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22000</TotalTime>
  <Words>1337</Words>
  <Application>Microsoft Macintosh PowerPoint</Application>
  <PresentationFormat>On-screen Show (16:9)</PresentationFormat>
  <Paragraphs>241</Paragraphs>
  <Slides>38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Pivotal_Dark_Template</vt:lpstr>
      <vt:lpstr>PowerPoint Presentation</vt:lpstr>
      <vt:lpstr>Agenda</vt:lpstr>
      <vt:lpstr>What is Spring IO?</vt:lpstr>
      <vt:lpstr>PowerPoint Presentation</vt:lpstr>
      <vt:lpstr>Challenges writing non-Boot applications</vt:lpstr>
      <vt:lpstr>Challenges building non-Boot applications</vt:lpstr>
      <vt:lpstr>Challenges writing non-Boot applications</vt:lpstr>
      <vt:lpstr>Challenges building non-Boot applications</vt:lpstr>
      <vt:lpstr>PowerPoint Presentation</vt:lpstr>
      <vt:lpstr>What is Spring Boot?</vt:lpstr>
      <vt:lpstr>PowerPoint Presentation</vt:lpstr>
      <vt:lpstr>Spring Boot Adoption </vt:lpstr>
      <vt:lpstr>PowerPoint Presentation</vt:lpstr>
      <vt:lpstr>PowerPoint Presentation</vt:lpstr>
      <vt:lpstr>PowerPoint Presentation</vt:lpstr>
      <vt:lpstr>PowerPoint Presentation</vt:lpstr>
      <vt:lpstr>Further Reading</vt:lpstr>
      <vt:lpstr>PowerPoint Presentation</vt:lpstr>
      <vt:lpstr>Capabilities</vt:lpstr>
      <vt:lpstr>Spring Initializr</vt:lpstr>
      <vt:lpstr>Spring Initializr</vt:lpstr>
      <vt:lpstr>Supported Interfaces</vt:lpstr>
      <vt:lpstr>Spring Boot starters</vt:lpstr>
      <vt:lpstr>Project pom.xml</vt:lpstr>
      <vt:lpstr>Starters vs Current Practice</vt:lpstr>
      <vt:lpstr>Packaging – Make Jar not War</vt:lpstr>
      <vt:lpstr>Benefits of executable fat jars</vt:lpstr>
      <vt:lpstr>Auto-Configuration</vt:lpstr>
      <vt:lpstr>Actuator</vt:lpstr>
      <vt:lpstr>Actuator</vt:lpstr>
      <vt:lpstr>Types of Actuator Endpoints</vt:lpstr>
      <vt:lpstr>/health</vt:lpstr>
      <vt:lpstr>/metrics</vt:lpstr>
      <vt:lpstr>Spring Boot &amp; Cloud Foundry</vt:lpstr>
      <vt:lpstr>PowerPoint Presentation</vt:lpstr>
      <vt:lpstr>PowerPoint Presentation</vt:lpstr>
      <vt:lpstr>PowerPoint Presentation</vt:lpstr>
      <vt:lpstr>Further Reading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Derek Beauregard</cp:lastModifiedBy>
  <cp:revision>555</cp:revision>
  <dcterms:created xsi:type="dcterms:W3CDTF">2010-04-12T23:12:02Z</dcterms:created>
  <dcterms:modified xsi:type="dcterms:W3CDTF">2016-07-18T15:41:09Z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